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64" r:id="rId3"/>
    <p:sldId id="340" r:id="rId4"/>
    <p:sldId id="257" r:id="rId5"/>
    <p:sldId id="258" r:id="rId6"/>
    <p:sldId id="345" r:id="rId7"/>
    <p:sldId id="344" r:id="rId8"/>
    <p:sldId id="342" r:id="rId9"/>
    <p:sldId id="346" r:id="rId10"/>
    <p:sldId id="343" r:id="rId11"/>
    <p:sldId id="260" r:id="rId12"/>
    <p:sldId id="348" r:id="rId13"/>
    <p:sldId id="373" r:id="rId14"/>
    <p:sldId id="374" r:id="rId15"/>
    <p:sldId id="375" r:id="rId16"/>
    <p:sldId id="372" r:id="rId17"/>
    <p:sldId id="349" r:id="rId18"/>
    <p:sldId id="371" r:id="rId19"/>
    <p:sldId id="347" r:id="rId20"/>
    <p:sldId id="259" r:id="rId21"/>
    <p:sldId id="262" r:id="rId22"/>
    <p:sldId id="263" r:id="rId23"/>
    <p:sldId id="341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59" d="100"/>
          <a:sy n="59" d="100"/>
        </p:scale>
        <p:origin x="7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65E41-7AC2-420A-AE89-E92AE9E1BBA4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A0806E-E364-4A14-91F7-DE013AE1AF0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2135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F153-B080-4B4E-8940-F9FDE8958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38BA88-B834-416F-AE74-DF7CD1AFD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653D-FFB8-4E4F-9DE9-5D4A39556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69BC-700F-4A2F-88F1-4D119DD8E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3D8BD-A531-4186-8C18-30D8C3B8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576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B4FE-3A11-4514-8CD2-E02115E5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697009-6EE1-4498-B7BD-6E90910E6A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A62B6-9658-4876-84D7-0665777B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CCEB3-C57F-4E84-BBA9-564536CBE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7E7E1-79E1-4668-937C-0901D3F9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4239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C36189-3DAC-460C-B3F2-E2029669A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E91F63-A78F-458C-B372-E525857749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5103E8-A543-40E3-973D-47840D7A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5113D-05DA-4FAD-B4B6-B32D2476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BD596-AAAC-44FC-B92F-0A75360B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2849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85D2B-2B9A-476F-A96C-DE37BE6C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7653B-5C87-4D3E-9F5C-7411E7F96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925409-4B29-4113-AC77-D31F54139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AE8A1-EF4C-4676-AAF6-D62DB5AA4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C6222-60BB-4D98-9BCB-50E17E26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0671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CB5C6-A16A-4A9B-B3A1-5D8D8C2F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1B971-383C-497F-AA5B-04AE7CC13A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EEEF-AB03-4BCE-A853-9DAA0EBA5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A2018-CBFF-464B-8C7D-42C84001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5233F-97AA-4EA5-AA8B-7D8E76764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5762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32B6-5D03-4D57-BEAA-3CB0C86A4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C913B-084D-4D84-B239-A907CF6C75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C9879-A12C-4EE2-AAEB-9D28BFBBD3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E6B66-71BF-4AA0-B7E9-DB6977303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333688-98D9-40EF-8994-6BB154375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38E801-BD86-4A39-B9F6-03C35799C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832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D511-FC29-4C99-BBE3-503800420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55D84-3BB5-4BDE-8831-10C0C6EDD3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BE3E9-0A49-4F7C-996E-6A42452D0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79A3EF-2F12-41CC-B914-1D2D3FEC83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3D5AFC-1EF7-45B9-A6C0-79906190EF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BC4E2-93DE-451C-B48D-41775E568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E9670-5D89-4981-A6EE-B0C21B2AF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7F87DB-7CDC-4D65-B145-5C73BC07A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4791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DB6FC-FD4E-4199-8EA0-73354F13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9A20E-47F4-4591-8C74-976FEE8AF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02AD5-8EB0-4B41-AE89-05A597E2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E6BB75-AF27-42B8-85F5-698664A7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31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9F542-ADA5-473F-BD91-C73ADC2C7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02042-95BC-4295-A343-62569845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D4BB2-8061-4802-9448-B81B0B9CA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1066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6D9CC-261F-49CB-B540-3E536A5D9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E1211-3DD3-4E14-B07F-3E9FF54A5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105F74-FA64-48E3-92EF-EF19D3A3F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E710CC-810E-47B9-BEBB-325CA0019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0A7FA-E11B-472E-BC40-DADE2AF8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99E782-FEBE-4B52-B435-F79BDDA5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250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BF88-AD9E-4D0F-AFCD-6E53BBEF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55335F-AB70-432D-AE19-C1730E052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8B8B3-FCC1-4817-BBB8-C860AC1B65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719601-DA31-4B2C-9F2B-357F303FE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4F564F-BB11-44B7-80E7-84BED2433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BC559-E40C-4F02-BB5A-77A2D69FB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9024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1E244E-B354-4A5D-90E1-018056FB1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2EF32-B5DE-4C04-8D86-F397D65D5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4BD80-66AC-46B8-89A8-F5F681F738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24DEF-BF4E-4EF2-9FBC-64D594625DED}" type="datetimeFigureOut">
              <a:rPr lang="nl-NL" smtClean="0"/>
              <a:t>30-5-2023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26A5F-A073-42D5-BD4B-9D8BC7FFE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E6B37-2F0A-454F-BA18-63EB4F592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38160-8AB9-4BD6-89DF-4343A46EFC8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9603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8.jpg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inffus.2020.03.007" TargetMode="External"/><Relationship Id="rId3" Type="http://schemas.openxmlformats.org/officeDocument/2006/relationships/hyperlink" Target="http://doi.org/10.18637/jss.v092.i12" TargetMode="External"/><Relationship Id="rId7" Type="http://schemas.openxmlformats.org/officeDocument/2006/relationships/hyperlink" Target="https://doi.org/10.1027/1015-5759/a000714" TargetMode="External"/><Relationship Id="rId2" Type="http://schemas.openxmlformats.org/officeDocument/2006/relationships/hyperlink" Target="http://doi.org/10.3758/s13428-017-0971-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80/10503307.2020.1785037" TargetMode="External"/><Relationship Id="rId5" Type="http://schemas.openxmlformats.org/officeDocument/2006/relationships/hyperlink" Target="https://arxiv.org/abs/1907.05302" TargetMode="External"/><Relationship Id="rId10" Type="http://schemas.openxmlformats.org/officeDocument/2006/relationships/hyperlink" Target="https://doi.org/10.3389/fnins.2022.830630" TargetMode="External"/><Relationship Id="rId4" Type="http://schemas.openxmlformats.org/officeDocument/2006/relationships/hyperlink" Target="https://psycnet.apa.org/doi/10.1037/met0000256" TargetMode="External"/><Relationship Id="rId9" Type="http://schemas.openxmlformats.org/officeDocument/2006/relationships/hyperlink" Target="https://arxiv.org/abs/2108.05761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9316-E241-4613-B193-A6B71F75A2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Research</a:t>
            </a:r>
            <a:endParaRPr lang="nl-NL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58714-AE29-41E6-9039-6355F2F7C6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117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050D-5796-4BE0-A2AE-B356D26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Multi-view Data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7674-662B-4F36-8198-B5943E7D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6" y="1825625"/>
            <a:ext cx="59109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Implemented in R package Multiview (1</a:t>
            </a:r>
            <a:r>
              <a:rPr lang="en-US" baseline="30000" dirty="0"/>
              <a:t>st</a:t>
            </a:r>
            <a:r>
              <a:rPr lang="en-US" dirty="0"/>
              <a:t> official release this summer)</a:t>
            </a:r>
          </a:p>
          <a:p>
            <a:pPr marL="0" indent="0">
              <a:buNone/>
            </a:pPr>
            <a:r>
              <a:rPr lang="nl-NL" dirty="0"/>
              <a:t>Van Loon et al. (2020) </a:t>
            </a:r>
            <a:r>
              <a:rPr lang="nl-NL" i="1" dirty="0"/>
              <a:t>Information </a:t>
            </a:r>
            <a:r>
              <a:rPr lang="nl-NL" i="1" dirty="0" err="1"/>
              <a:t>Fusion</a:t>
            </a:r>
            <a:endParaRPr lang="nl-NL" i="1" dirty="0"/>
          </a:p>
          <a:p>
            <a:pPr marL="0" indent="0">
              <a:buNone/>
            </a:pPr>
            <a:r>
              <a:rPr lang="nl-NL" dirty="0"/>
              <a:t>Van Loon et al. (2022) </a:t>
            </a:r>
            <a:r>
              <a:rPr lang="nl-NL" i="1" dirty="0">
                <a:effectLst/>
              </a:rPr>
              <a:t>Frontiers in </a:t>
            </a:r>
            <a:r>
              <a:rPr lang="nl-NL" i="1" dirty="0" err="1">
                <a:effectLst/>
              </a:rPr>
              <a:t>Neuroscience</a:t>
            </a:r>
            <a:endParaRPr lang="nl-NL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C4DC149-A490-48EF-9860-75AD7F84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552"/>
            <a:ext cx="4252378" cy="45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6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095D-2EA2-4331-8237-BB12DCA23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Next 3 years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00496-D880-49EC-98A4-E1238E7DC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Causality</a:t>
            </a:r>
          </a:p>
          <a:p>
            <a:r>
              <a:rPr lang="en-US" dirty="0"/>
              <a:t>Uncertainty quantification through Bayesian methods</a:t>
            </a:r>
          </a:p>
          <a:p>
            <a:r>
              <a:rPr lang="en-US" dirty="0"/>
              <a:t>Meta-analysis of variable </a:t>
            </a:r>
            <a:r>
              <a:rPr lang="en-US" dirty="0" err="1"/>
              <a:t>importances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Detecting shape differences in trajectories</a:t>
            </a:r>
          </a:p>
        </p:txBody>
      </p:sp>
    </p:spTree>
    <p:extLst>
      <p:ext uri="{BB962C8B-B14F-4D97-AF65-F5344CB8AC3E}">
        <p14:creationId xmlns:p14="http://schemas.microsoft.com/office/powerpoint/2010/main" val="183103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9A2F-08DF-4CD2-96FE-C8A399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2CD4-78F1-4ADD-8CA3-3A2B682A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Causal</a:t>
            </a:r>
            <a:r>
              <a:rPr lang="en-US" dirty="0"/>
              <a:t> inference in observational data, e.g.: </a:t>
            </a:r>
          </a:p>
          <a:p>
            <a:pPr lvl="1">
              <a:buFontTx/>
              <a:buChar char="-"/>
            </a:pPr>
            <a:r>
              <a:rPr lang="en-US" dirty="0"/>
              <a:t>Which children are most (least) adversely impacted by parent’s financial trouble?</a:t>
            </a:r>
          </a:p>
          <a:p>
            <a:pPr lvl="1">
              <a:buFontTx/>
              <a:buChar char="-"/>
            </a:pPr>
            <a:r>
              <a:rPr lang="en-US" dirty="0"/>
              <a:t>Which patients benefit most (least) from a given treatment program?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(Bayesian) </a:t>
            </a:r>
            <a:r>
              <a:rPr lang="en-US" b="1" i="1" dirty="0">
                <a:solidFill>
                  <a:schemeClr val="bg1"/>
                </a:solidFill>
              </a:rPr>
              <a:t>uncertainty quantification </a:t>
            </a:r>
          </a:p>
          <a:p>
            <a:pPr lvl="1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Infere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nce</a:t>
            </a:r>
            <a:r>
              <a:rPr lang="en-US" dirty="0">
                <a:solidFill>
                  <a:schemeClr val="bg1"/>
                </a:solidFill>
              </a:rPr>
              <a:t>: Impossible for most ML techniques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Meta-analysis: Influence of predictors from machine learning models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VIDI application 2023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NWO Open Competition (XS and M)</a:t>
            </a:r>
          </a:p>
          <a:p>
            <a:pPr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8091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9A2F-08DF-4CD2-96FE-C8A399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2CD4-78F1-4ADD-8CA3-3A2B682A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Causal</a:t>
            </a:r>
            <a:r>
              <a:rPr lang="en-US" dirty="0"/>
              <a:t> inference in observational data, e.g.: </a:t>
            </a:r>
          </a:p>
          <a:p>
            <a:pPr lvl="1">
              <a:buFontTx/>
              <a:buChar char="-"/>
            </a:pPr>
            <a:r>
              <a:rPr lang="en-US" dirty="0"/>
              <a:t>Which children are most (least) adversely impacted by parent’s financial trouble?</a:t>
            </a:r>
          </a:p>
          <a:p>
            <a:pPr lvl="1">
              <a:buFontTx/>
              <a:buChar char="-"/>
            </a:pPr>
            <a:r>
              <a:rPr lang="en-US" dirty="0"/>
              <a:t>Which patients benefit most (least) from a given treatment program?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(Bayesian) </a:t>
            </a:r>
            <a:r>
              <a:rPr lang="en-US" b="1" i="1" dirty="0"/>
              <a:t>uncertainty quantification 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Inference: Impossible for most 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ML techniques</a:t>
            </a:r>
          </a:p>
          <a:p>
            <a:pPr lvl="1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Meta-analysis: Influence of predictors from machine learning models</a:t>
            </a:r>
          </a:p>
          <a:p>
            <a:pPr lvl="1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VIDI application 2023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NWO Open Competition (XS and M)</a:t>
            </a:r>
          </a:p>
          <a:p>
            <a:pPr>
              <a:buFontTx/>
              <a:buChar char="-"/>
            </a:pP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E4B20-52DF-42BD-BC04-56AEC8358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833" y="4134869"/>
            <a:ext cx="190500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80740B-C389-4C17-A133-72AD2A304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13" y="3867893"/>
            <a:ext cx="2112865" cy="2641082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B86FE91-EC68-4473-9E61-9AB0DAB042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39"/>
          <a:stretch/>
        </p:blipFill>
        <p:spPr>
          <a:xfrm>
            <a:off x="9333277" y="3955197"/>
            <a:ext cx="2428875" cy="2574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AE3FF-9E7E-4F70-B387-7E378895F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735" t="22499" r="6874" b="64782"/>
          <a:stretch/>
        </p:blipFill>
        <p:spPr>
          <a:xfrm>
            <a:off x="9124228" y="3306292"/>
            <a:ext cx="2846972" cy="6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4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9A2F-08DF-4CD2-96FE-C8A399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2CD4-78F1-4ADD-8CA3-3A2B682A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Causal</a:t>
            </a:r>
            <a:r>
              <a:rPr lang="en-US" dirty="0"/>
              <a:t> inference in observational data, e.g.: </a:t>
            </a:r>
          </a:p>
          <a:p>
            <a:pPr lvl="1">
              <a:buFontTx/>
              <a:buChar char="-"/>
            </a:pPr>
            <a:r>
              <a:rPr lang="en-US" dirty="0"/>
              <a:t>Which children are most (least) adversely impacted by parent’s financial trouble?</a:t>
            </a:r>
          </a:p>
          <a:p>
            <a:pPr lvl="1">
              <a:buFontTx/>
              <a:buChar char="-"/>
            </a:pPr>
            <a:r>
              <a:rPr lang="en-US" dirty="0"/>
              <a:t>Which patients benefit most (least) from a given treatment program?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(Bayesian) </a:t>
            </a:r>
            <a:r>
              <a:rPr lang="en-US" b="1" i="1" dirty="0"/>
              <a:t>uncertainty quantification </a:t>
            </a:r>
          </a:p>
          <a:p>
            <a:pPr lvl="1">
              <a:buFontTx/>
              <a:buChar char="-"/>
            </a:pPr>
            <a:r>
              <a:rPr lang="en-US" dirty="0"/>
              <a:t>Inference: Impossible for most ML techniques</a:t>
            </a:r>
          </a:p>
          <a:p>
            <a:pPr lvl="1">
              <a:buFontTx/>
              <a:buChar char="-"/>
            </a:pPr>
            <a:r>
              <a:rPr lang="en-US" dirty="0"/>
              <a:t>Meta-analysis: Influence of predictors from 							machine learning models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VIDI application 2023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-&gt; NWO Open Competition (XS and M)</a:t>
            </a:r>
          </a:p>
          <a:p>
            <a:pPr>
              <a:buFontTx/>
              <a:buChar char="-"/>
            </a:pP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21BB2D-3B16-4400-BC8F-D334D4DA4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818" y="4300765"/>
            <a:ext cx="1820707" cy="2266780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BE6096B4-E7A2-4E04-AEAB-BFE118C6F9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5"/>
          <a:stretch/>
        </p:blipFill>
        <p:spPr>
          <a:xfrm>
            <a:off x="7451272" y="4300765"/>
            <a:ext cx="1905000" cy="22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79A2F-08DF-4CD2-96FE-C8A3996A2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C2CD4-78F1-4ADD-8CA3-3A2B682AC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i="1" dirty="0"/>
              <a:t>Causal</a:t>
            </a:r>
            <a:r>
              <a:rPr lang="en-US" dirty="0"/>
              <a:t> inference in observational data, e.g.: </a:t>
            </a:r>
          </a:p>
          <a:p>
            <a:pPr lvl="1">
              <a:buFontTx/>
              <a:buChar char="-"/>
            </a:pPr>
            <a:r>
              <a:rPr lang="en-US" dirty="0"/>
              <a:t>Which children are most (least) adversely impacted by parent’s financial trouble?</a:t>
            </a:r>
          </a:p>
          <a:p>
            <a:pPr lvl="1">
              <a:buFontTx/>
              <a:buChar char="-"/>
            </a:pPr>
            <a:r>
              <a:rPr lang="en-US" dirty="0"/>
              <a:t>Which patients benefit most (least) from a given treatment program?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(Bayesian) </a:t>
            </a:r>
            <a:r>
              <a:rPr lang="en-US" b="1" i="1" dirty="0"/>
              <a:t>uncertainty quantification </a:t>
            </a:r>
          </a:p>
          <a:p>
            <a:pPr lvl="1">
              <a:buFontTx/>
              <a:buChar char="-"/>
            </a:pPr>
            <a:r>
              <a:rPr lang="en-US" dirty="0"/>
              <a:t>Inference: Impossible for most ML techniques</a:t>
            </a:r>
          </a:p>
          <a:p>
            <a:pPr lvl="1">
              <a:buFontTx/>
              <a:buChar char="-"/>
            </a:pPr>
            <a:r>
              <a:rPr lang="en-US" dirty="0"/>
              <a:t>Meta-analysis: Influence of predictors from 							machine learning models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VIDI application 2023</a:t>
            </a:r>
          </a:p>
          <a:p>
            <a:pPr marL="0" indent="0">
              <a:buNone/>
            </a:pPr>
            <a:r>
              <a:rPr lang="en-US" dirty="0"/>
              <a:t>-&gt; NWO Open Competition (XS and M)</a:t>
            </a:r>
          </a:p>
          <a:p>
            <a:pPr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8962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E288C-819B-4B42-9310-E9849152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75E8A-E1EB-4AA0-809F-0AB8BEF95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141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291F0-E02B-4EA9-87FC-74BC7CF39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7135F-01AE-42C7-AB39-A8ABEFECD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778C08-8093-4505-B3C2-53E47863B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/>
          <a:stretch/>
        </p:blipFill>
        <p:spPr>
          <a:xfrm>
            <a:off x="5465990" y="1391299"/>
            <a:ext cx="5962650" cy="2877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50E016-045B-4DAF-9149-6B56F9A85F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9" y="4824249"/>
            <a:ext cx="1701752" cy="2118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415638-CB8C-460C-BFD3-E188A5D4E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52" y="4824249"/>
            <a:ext cx="1701752" cy="2127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059DD9-460B-4147-9869-755A6B85F7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35" y="4536166"/>
            <a:ext cx="1925411" cy="2406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FFB922-76E8-4677-B6D4-D18A148783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32" y="4768088"/>
            <a:ext cx="190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0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0D0EFA8B-ABDA-401B-9BFD-6E89A88F76A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23143" r="52755" b="14858"/>
          <a:stretch/>
        </p:blipFill>
        <p:spPr bwMode="auto">
          <a:xfrm>
            <a:off x="6983015" y="2901156"/>
            <a:ext cx="2488404" cy="1377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854984E-83A1-4367-89F6-A96C5B35A76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1" t="23143" r="-2" b="14858"/>
          <a:stretch/>
        </p:blipFill>
        <p:spPr bwMode="auto">
          <a:xfrm>
            <a:off x="3415902" y="4434681"/>
            <a:ext cx="2638425" cy="1377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861F289-3184-496B-A3BF-31799F42C8AC}"/>
              </a:ext>
            </a:extLst>
          </p:cNvPr>
          <p:cNvCxnSpPr>
            <a:cxnSpLocks/>
          </p:cNvCxnSpPr>
          <p:nvPr/>
        </p:nvCxnSpPr>
        <p:spPr>
          <a:xfrm>
            <a:off x="9589889" y="1824037"/>
            <a:ext cx="681038" cy="904875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14A1CF1-1B6F-4ABA-BC82-FF09240B0EC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91" t="23143" r="-2" b="14858"/>
          <a:stretch/>
        </p:blipFill>
        <p:spPr bwMode="auto">
          <a:xfrm>
            <a:off x="3409951" y="4441030"/>
            <a:ext cx="2638425" cy="1377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D88691E-AA63-4641-AB13-A90AAB5BD806}"/>
              </a:ext>
            </a:extLst>
          </p:cNvPr>
          <p:cNvCxnSpPr>
            <a:cxnSpLocks/>
          </p:cNvCxnSpPr>
          <p:nvPr/>
        </p:nvCxnSpPr>
        <p:spPr>
          <a:xfrm flipH="1">
            <a:off x="1485900" y="1825624"/>
            <a:ext cx="652462" cy="904876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84497A-8533-4352-A9D1-884CF4C19F02}"/>
              </a:ext>
            </a:extLst>
          </p:cNvPr>
          <p:cNvCxnSpPr>
            <a:cxnSpLocks/>
          </p:cNvCxnSpPr>
          <p:nvPr/>
        </p:nvCxnSpPr>
        <p:spPr>
          <a:xfrm flipH="1">
            <a:off x="2607468" y="3349625"/>
            <a:ext cx="652462" cy="904876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F21B89-4FD5-47CC-AB45-5BBA3BF6B28E}"/>
              </a:ext>
            </a:extLst>
          </p:cNvPr>
          <p:cNvSpPr/>
          <p:nvPr/>
        </p:nvSpPr>
        <p:spPr>
          <a:xfrm>
            <a:off x="1781175" y="1206500"/>
            <a:ext cx="1133475" cy="619125"/>
          </a:xfrm>
          <a:prstGeom prst="roundRect">
            <a:avLst/>
          </a:prstGeom>
          <a:ln w="76200">
            <a:extLst>
              <a:ext uri="{C807C97D-BFC1-408E-A445-0C87EB9F89A2}">
                <ask:lineSketchStyleProps xmlns:ask="http://schemas.microsoft.com/office/drawing/2018/sketchyshapes" sd="2489513004">
                  <a:custGeom>
                    <a:avLst/>
                    <a:gdLst>
                      <a:gd name="connsiteX0" fmla="*/ 0 w 1619250"/>
                      <a:gd name="connsiteY0" fmla="*/ 103190 h 619125"/>
                      <a:gd name="connsiteX1" fmla="*/ 103190 w 1619250"/>
                      <a:gd name="connsiteY1" fmla="*/ 0 h 619125"/>
                      <a:gd name="connsiteX2" fmla="*/ 531761 w 1619250"/>
                      <a:gd name="connsiteY2" fmla="*/ 0 h 619125"/>
                      <a:gd name="connsiteX3" fmla="*/ 974460 w 1619250"/>
                      <a:gd name="connsiteY3" fmla="*/ 0 h 619125"/>
                      <a:gd name="connsiteX4" fmla="*/ 1516060 w 1619250"/>
                      <a:gd name="connsiteY4" fmla="*/ 0 h 619125"/>
                      <a:gd name="connsiteX5" fmla="*/ 1619250 w 1619250"/>
                      <a:gd name="connsiteY5" fmla="*/ 103190 h 619125"/>
                      <a:gd name="connsiteX6" fmla="*/ 1619250 w 1619250"/>
                      <a:gd name="connsiteY6" fmla="*/ 515935 h 619125"/>
                      <a:gd name="connsiteX7" fmla="*/ 1516060 w 1619250"/>
                      <a:gd name="connsiteY7" fmla="*/ 619125 h 619125"/>
                      <a:gd name="connsiteX8" fmla="*/ 1016846 w 1619250"/>
                      <a:gd name="connsiteY8" fmla="*/ 619125 h 619125"/>
                      <a:gd name="connsiteX9" fmla="*/ 531761 w 1619250"/>
                      <a:gd name="connsiteY9" fmla="*/ 619125 h 619125"/>
                      <a:gd name="connsiteX10" fmla="*/ 103190 w 1619250"/>
                      <a:gd name="connsiteY10" fmla="*/ 619125 h 619125"/>
                      <a:gd name="connsiteX11" fmla="*/ 0 w 1619250"/>
                      <a:gd name="connsiteY11" fmla="*/ 515935 h 619125"/>
                      <a:gd name="connsiteX12" fmla="*/ 0 w 1619250"/>
                      <a:gd name="connsiteY12" fmla="*/ 10319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9250" h="619125" fill="none" extrusionOk="0">
                        <a:moveTo>
                          <a:pt x="0" y="103190"/>
                        </a:moveTo>
                        <a:cubicBezTo>
                          <a:pt x="7747" y="41902"/>
                          <a:pt x="49391" y="-836"/>
                          <a:pt x="103190" y="0"/>
                        </a:cubicBezTo>
                        <a:cubicBezTo>
                          <a:pt x="293913" y="-14792"/>
                          <a:pt x="415362" y="16379"/>
                          <a:pt x="531761" y="0"/>
                        </a:cubicBezTo>
                        <a:cubicBezTo>
                          <a:pt x="648160" y="-16379"/>
                          <a:pt x="808028" y="-7228"/>
                          <a:pt x="974460" y="0"/>
                        </a:cubicBezTo>
                        <a:cubicBezTo>
                          <a:pt x="1140892" y="7228"/>
                          <a:pt x="1381621" y="-8394"/>
                          <a:pt x="1516060" y="0"/>
                        </a:cubicBezTo>
                        <a:cubicBezTo>
                          <a:pt x="1575883" y="6370"/>
                          <a:pt x="1622661" y="49891"/>
                          <a:pt x="1619250" y="103190"/>
                        </a:cubicBezTo>
                        <a:cubicBezTo>
                          <a:pt x="1606089" y="190948"/>
                          <a:pt x="1624128" y="383232"/>
                          <a:pt x="1619250" y="515935"/>
                        </a:cubicBezTo>
                        <a:cubicBezTo>
                          <a:pt x="1621432" y="561581"/>
                          <a:pt x="1579592" y="612771"/>
                          <a:pt x="1516060" y="619125"/>
                        </a:cubicBezTo>
                        <a:cubicBezTo>
                          <a:pt x="1300388" y="607230"/>
                          <a:pt x="1156078" y="614194"/>
                          <a:pt x="1016846" y="619125"/>
                        </a:cubicBezTo>
                        <a:cubicBezTo>
                          <a:pt x="877614" y="624056"/>
                          <a:pt x="768654" y="637869"/>
                          <a:pt x="531761" y="619125"/>
                        </a:cubicBezTo>
                        <a:cubicBezTo>
                          <a:pt x="294868" y="600381"/>
                          <a:pt x="198133" y="607905"/>
                          <a:pt x="103190" y="619125"/>
                        </a:cubicBezTo>
                        <a:cubicBezTo>
                          <a:pt x="49949" y="625431"/>
                          <a:pt x="2000" y="562242"/>
                          <a:pt x="0" y="515935"/>
                        </a:cubicBezTo>
                        <a:cubicBezTo>
                          <a:pt x="16742" y="423190"/>
                          <a:pt x="19833" y="199689"/>
                          <a:pt x="0" y="103190"/>
                        </a:cubicBezTo>
                        <a:close/>
                      </a:path>
                      <a:path w="1619250" h="619125" stroke="0" extrusionOk="0">
                        <a:moveTo>
                          <a:pt x="0" y="103190"/>
                        </a:moveTo>
                        <a:cubicBezTo>
                          <a:pt x="-4486" y="43659"/>
                          <a:pt x="45022" y="-1128"/>
                          <a:pt x="103190" y="0"/>
                        </a:cubicBezTo>
                        <a:cubicBezTo>
                          <a:pt x="254139" y="-12410"/>
                          <a:pt x="450785" y="-9161"/>
                          <a:pt x="588275" y="0"/>
                        </a:cubicBezTo>
                        <a:cubicBezTo>
                          <a:pt x="725766" y="9161"/>
                          <a:pt x="908589" y="-2877"/>
                          <a:pt x="1087489" y="0"/>
                        </a:cubicBezTo>
                        <a:cubicBezTo>
                          <a:pt x="1266389" y="2877"/>
                          <a:pt x="1328905" y="20001"/>
                          <a:pt x="1516060" y="0"/>
                        </a:cubicBezTo>
                        <a:cubicBezTo>
                          <a:pt x="1571014" y="-2301"/>
                          <a:pt x="1606202" y="41415"/>
                          <a:pt x="1619250" y="103190"/>
                        </a:cubicBezTo>
                        <a:cubicBezTo>
                          <a:pt x="1619704" y="252304"/>
                          <a:pt x="1613704" y="325402"/>
                          <a:pt x="1619250" y="515935"/>
                        </a:cubicBezTo>
                        <a:cubicBezTo>
                          <a:pt x="1625039" y="567545"/>
                          <a:pt x="1569859" y="615117"/>
                          <a:pt x="1516060" y="619125"/>
                        </a:cubicBezTo>
                        <a:cubicBezTo>
                          <a:pt x="1400858" y="636066"/>
                          <a:pt x="1251653" y="631065"/>
                          <a:pt x="1073361" y="619125"/>
                        </a:cubicBezTo>
                        <a:cubicBezTo>
                          <a:pt x="895069" y="607185"/>
                          <a:pt x="773511" y="606795"/>
                          <a:pt x="574147" y="619125"/>
                        </a:cubicBezTo>
                        <a:cubicBezTo>
                          <a:pt x="374783" y="631455"/>
                          <a:pt x="231541" y="612546"/>
                          <a:pt x="103190" y="619125"/>
                        </a:cubicBezTo>
                        <a:cubicBezTo>
                          <a:pt x="40780" y="619532"/>
                          <a:pt x="-6320" y="573013"/>
                          <a:pt x="0" y="515935"/>
                        </a:cubicBezTo>
                        <a:cubicBezTo>
                          <a:pt x="2004" y="373225"/>
                          <a:pt x="-1740" y="207167"/>
                          <a:pt x="0" y="1031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# life events in past year</a:t>
            </a:r>
            <a:endParaRPr lang="nl-NL" sz="1400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6122E4-BFC0-4AA0-B4E6-E4AAE3E3D93C}"/>
              </a:ext>
            </a:extLst>
          </p:cNvPr>
          <p:cNvCxnSpPr>
            <a:cxnSpLocks/>
          </p:cNvCxnSpPr>
          <p:nvPr/>
        </p:nvCxnSpPr>
        <p:spPr>
          <a:xfrm>
            <a:off x="2593180" y="1825625"/>
            <a:ext cx="681038" cy="90487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B6190D-CCAB-4676-A53A-AAF94327B707}"/>
              </a:ext>
            </a:extLst>
          </p:cNvPr>
          <p:cNvSpPr/>
          <p:nvPr/>
        </p:nvSpPr>
        <p:spPr>
          <a:xfrm>
            <a:off x="2914650" y="2730500"/>
            <a:ext cx="1133476" cy="619125"/>
          </a:xfrm>
          <a:prstGeom prst="roundRect">
            <a:avLst/>
          </a:prstGeom>
          <a:ln w="76200">
            <a:extLst>
              <a:ext uri="{C807C97D-BFC1-408E-A445-0C87EB9F89A2}">
                <ask:lineSketchStyleProps xmlns:ask="http://schemas.microsoft.com/office/drawing/2018/sketchyshapes" sd="2489513004">
                  <a:custGeom>
                    <a:avLst/>
                    <a:gdLst>
                      <a:gd name="connsiteX0" fmla="*/ 0 w 1619250"/>
                      <a:gd name="connsiteY0" fmla="*/ 103190 h 619125"/>
                      <a:gd name="connsiteX1" fmla="*/ 103190 w 1619250"/>
                      <a:gd name="connsiteY1" fmla="*/ 0 h 619125"/>
                      <a:gd name="connsiteX2" fmla="*/ 531761 w 1619250"/>
                      <a:gd name="connsiteY2" fmla="*/ 0 h 619125"/>
                      <a:gd name="connsiteX3" fmla="*/ 974460 w 1619250"/>
                      <a:gd name="connsiteY3" fmla="*/ 0 h 619125"/>
                      <a:gd name="connsiteX4" fmla="*/ 1516060 w 1619250"/>
                      <a:gd name="connsiteY4" fmla="*/ 0 h 619125"/>
                      <a:gd name="connsiteX5" fmla="*/ 1619250 w 1619250"/>
                      <a:gd name="connsiteY5" fmla="*/ 103190 h 619125"/>
                      <a:gd name="connsiteX6" fmla="*/ 1619250 w 1619250"/>
                      <a:gd name="connsiteY6" fmla="*/ 515935 h 619125"/>
                      <a:gd name="connsiteX7" fmla="*/ 1516060 w 1619250"/>
                      <a:gd name="connsiteY7" fmla="*/ 619125 h 619125"/>
                      <a:gd name="connsiteX8" fmla="*/ 1016846 w 1619250"/>
                      <a:gd name="connsiteY8" fmla="*/ 619125 h 619125"/>
                      <a:gd name="connsiteX9" fmla="*/ 531761 w 1619250"/>
                      <a:gd name="connsiteY9" fmla="*/ 619125 h 619125"/>
                      <a:gd name="connsiteX10" fmla="*/ 103190 w 1619250"/>
                      <a:gd name="connsiteY10" fmla="*/ 619125 h 619125"/>
                      <a:gd name="connsiteX11" fmla="*/ 0 w 1619250"/>
                      <a:gd name="connsiteY11" fmla="*/ 515935 h 619125"/>
                      <a:gd name="connsiteX12" fmla="*/ 0 w 1619250"/>
                      <a:gd name="connsiteY12" fmla="*/ 10319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9250" h="619125" fill="none" extrusionOk="0">
                        <a:moveTo>
                          <a:pt x="0" y="103190"/>
                        </a:moveTo>
                        <a:cubicBezTo>
                          <a:pt x="7747" y="41902"/>
                          <a:pt x="49391" y="-836"/>
                          <a:pt x="103190" y="0"/>
                        </a:cubicBezTo>
                        <a:cubicBezTo>
                          <a:pt x="293913" y="-14792"/>
                          <a:pt x="415362" y="16379"/>
                          <a:pt x="531761" y="0"/>
                        </a:cubicBezTo>
                        <a:cubicBezTo>
                          <a:pt x="648160" y="-16379"/>
                          <a:pt x="808028" y="-7228"/>
                          <a:pt x="974460" y="0"/>
                        </a:cubicBezTo>
                        <a:cubicBezTo>
                          <a:pt x="1140892" y="7228"/>
                          <a:pt x="1381621" y="-8394"/>
                          <a:pt x="1516060" y="0"/>
                        </a:cubicBezTo>
                        <a:cubicBezTo>
                          <a:pt x="1575883" y="6370"/>
                          <a:pt x="1622661" y="49891"/>
                          <a:pt x="1619250" y="103190"/>
                        </a:cubicBezTo>
                        <a:cubicBezTo>
                          <a:pt x="1606089" y="190948"/>
                          <a:pt x="1624128" y="383232"/>
                          <a:pt x="1619250" y="515935"/>
                        </a:cubicBezTo>
                        <a:cubicBezTo>
                          <a:pt x="1621432" y="561581"/>
                          <a:pt x="1579592" y="612771"/>
                          <a:pt x="1516060" y="619125"/>
                        </a:cubicBezTo>
                        <a:cubicBezTo>
                          <a:pt x="1300388" y="607230"/>
                          <a:pt x="1156078" y="614194"/>
                          <a:pt x="1016846" y="619125"/>
                        </a:cubicBezTo>
                        <a:cubicBezTo>
                          <a:pt x="877614" y="624056"/>
                          <a:pt x="768654" y="637869"/>
                          <a:pt x="531761" y="619125"/>
                        </a:cubicBezTo>
                        <a:cubicBezTo>
                          <a:pt x="294868" y="600381"/>
                          <a:pt x="198133" y="607905"/>
                          <a:pt x="103190" y="619125"/>
                        </a:cubicBezTo>
                        <a:cubicBezTo>
                          <a:pt x="49949" y="625431"/>
                          <a:pt x="2000" y="562242"/>
                          <a:pt x="0" y="515935"/>
                        </a:cubicBezTo>
                        <a:cubicBezTo>
                          <a:pt x="16742" y="423190"/>
                          <a:pt x="19833" y="199689"/>
                          <a:pt x="0" y="103190"/>
                        </a:cubicBezTo>
                        <a:close/>
                      </a:path>
                      <a:path w="1619250" h="619125" stroke="0" extrusionOk="0">
                        <a:moveTo>
                          <a:pt x="0" y="103190"/>
                        </a:moveTo>
                        <a:cubicBezTo>
                          <a:pt x="-4486" y="43659"/>
                          <a:pt x="45022" y="-1128"/>
                          <a:pt x="103190" y="0"/>
                        </a:cubicBezTo>
                        <a:cubicBezTo>
                          <a:pt x="254139" y="-12410"/>
                          <a:pt x="450785" y="-9161"/>
                          <a:pt x="588275" y="0"/>
                        </a:cubicBezTo>
                        <a:cubicBezTo>
                          <a:pt x="725766" y="9161"/>
                          <a:pt x="908589" y="-2877"/>
                          <a:pt x="1087489" y="0"/>
                        </a:cubicBezTo>
                        <a:cubicBezTo>
                          <a:pt x="1266389" y="2877"/>
                          <a:pt x="1328905" y="20001"/>
                          <a:pt x="1516060" y="0"/>
                        </a:cubicBezTo>
                        <a:cubicBezTo>
                          <a:pt x="1571014" y="-2301"/>
                          <a:pt x="1606202" y="41415"/>
                          <a:pt x="1619250" y="103190"/>
                        </a:cubicBezTo>
                        <a:cubicBezTo>
                          <a:pt x="1619704" y="252304"/>
                          <a:pt x="1613704" y="325402"/>
                          <a:pt x="1619250" y="515935"/>
                        </a:cubicBezTo>
                        <a:cubicBezTo>
                          <a:pt x="1625039" y="567545"/>
                          <a:pt x="1569859" y="615117"/>
                          <a:pt x="1516060" y="619125"/>
                        </a:cubicBezTo>
                        <a:cubicBezTo>
                          <a:pt x="1400858" y="636066"/>
                          <a:pt x="1251653" y="631065"/>
                          <a:pt x="1073361" y="619125"/>
                        </a:cubicBezTo>
                        <a:cubicBezTo>
                          <a:pt x="895069" y="607185"/>
                          <a:pt x="773511" y="606795"/>
                          <a:pt x="574147" y="619125"/>
                        </a:cubicBezTo>
                        <a:cubicBezTo>
                          <a:pt x="374783" y="631455"/>
                          <a:pt x="231541" y="612546"/>
                          <a:pt x="103190" y="619125"/>
                        </a:cubicBezTo>
                        <a:cubicBezTo>
                          <a:pt x="40780" y="619532"/>
                          <a:pt x="-6320" y="573013"/>
                          <a:pt x="0" y="515935"/>
                        </a:cubicBezTo>
                        <a:cubicBezTo>
                          <a:pt x="2004" y="373225"/>
                          <a:pt x="-1740" y="207167"/>
                          <a:pt x="0" y="1031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single</a:t>
            </a:r>
            <a:endParaRPr lang="nl-NL" sz="1400" b="1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6712DA-F357-46FE-9137-0158F2813220}"/>
              </a:ext>
            </a:extLst>
          </p:cNvPr>
          <p:cNvCxnSpPr>
            <a:cxnSpLocks/>
          </p:cNvCxnSpPr>
          <p:nvPr/>
        </p:nvCxnSpPr>
        <p:spPr>
          <a:xfrm>
            <a:off x="3707608" y="3349625"/>
            <a:ext cx="681038" cy="90487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5E0B3-38D6-4BC2-8775-C687FD7CCBA5}"/>
              </a:ext>
            </a:extLst>
          </p:cNvPr>
          <p:cNvSpPr/>
          <p:nvPr/>
        </p:nvSpPr>
        <p:spPr>
          <a:xfrm>
            <a:off x="3259930" y="4254499"/>
            <a:ext cx="2721770" cy="172878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489513004">
                  <a:custGeom>
                    <a:avLst/>
                    <a:gdLst>
                      <a:gd name="connsiteX0" fmla="*/ 0 w 1619250"/>
                      <a:gd name="connsiteY0" fmla="*/ 103190 h 619125"/>
                      <a:gd name="connsiteX1" fmla="*/ 103190 w 1619250"/>
                      <a:gd name="connsiteY1" fmla="*/ 0 h 619125"/>
                      <a:gd name="connsiteX2" fmla="*/ 531761 w 1619250"/>
                      <a:gd name="connsiteY2" fmla="*/ 0 h 619125"/>
                      <a:gd name="connsiteX3" fmla="*/ 974460 w 1619250"/>
                      <a:gd name="connsiteY3" fmla="*/ 0 h 619125"/>
                      <a:gd name="connsiteX4" fmla="*/ 1516060 w 1619250"/>
                      <a:gd name="connsiteY4" fmla="*/ 0 h 619125"/>
                      <a:gd name="connsiteX5" fmla="*/ 1619250 w 1619250"/>
                      <a:gd name="connsiteY5" fmla="*/ 103190 h 619125"/>
                      <a:gd name="connsiteX6" fmla="*/ 1619250 w 1619250"/>
                      <a:gd name="connsiteY6" fmla="*/ 515935 h 619125"/>
                      <a:gd name="connsiteX7" fmla="*/ 1516060 w 1619250"/>
                      <a:gd name="connsiteY7" fmla="*/ 619125 h 619125"/>
                      <a:gd name="connsiteX8" fmla="*/ 1016846 w 1619250"/>
                      <a:gd name="connsiteY8" fmla="*/ 619125 h 619125"/>
                      <a:gd name="connsiteX9" fmla="*/ 531761 w 1619250"/>
                      <a:gd name="connsiteY9" fmla="*/ 619125 h 619125"/>
                      <a:gd name="connsiteX10" fmla="*/ 103190 w 1619250"/>
                      <a:gd name="connsiteY10" fmla="*/ 619125 h 619125"/>
                      <a:gd name="connsiteX11" fmla="*/ 0 w 1619250"/>
                      <a:gd name="connsiteY11" fmla="*/ 515935 h 619125"/>
                      <a:gd name="connsiteX12" fmla="*/ 0 w 1619250"/>
                      <a:gd name="connsiteY12" fmla="*/ 10319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9250" h="619125" fill="none" extrusionOk="0">
                        <a:moveTo>
                          <a:pt x="0" y="103190"/>
                        </a:moveTo>
                        <a:cubicBezTo>
                          <a:pt x="7747" y="41902"/>
                          <a:pt x="49391" y="-836"/>
                          <a:pt x="103190" y="0"/>
                        </a:cubicBezTo>
                        <a:cubicBezTo>
                          <a:pt x="293913" y="-14792"/>
                          <a:pt x="415362" y="16379"/>
                          <a:pt x="531761" y="0"/>
                        </a:cubicBezTo>
                        <a:cubicBezTo>
                          <a:pt x="648160" y="-16379"/>
                          <a:pt x="808028" y="-7228"/>
                          <a:pt x="974460" y="0"/>
                        </a:cubicBezTo>
                        <a:cubicBezTo>
                          <a:pt x="1140892" y="7228"/>
                          <a:pt x="1381621" y="-8394"/>
                          <a:pt x="1516060" y="0"/>
                        </a:cubicBezTo>
                        <a:cubicBezTo>
                          <a:pt x="1575883" y="6370"/>
                          <a:pt x="1622661" y="49891"/>
                          <a:pt x="1619250" y="103190"/>
                        </a:cubicBezTo>
                        <a:cubicBezTo>
                          <a:pt x="1606089" y="190948"/>
                          <a:pt x="1624128" y="383232"/>
                          <a:pt x="1619250" y="515935"/>
                        </a:cubicBezTo>
                        <a:cubicBezTo>
                          <a:pt x="1621432" y="561581"/>
                          <a:pt x="1579592" y="612771"/>
                          <a:pt x="1516060" y="619125"/>
                        </a:cubicBezTo>
                        <a:cubicBezTo>
                          <a:pt x="1300388" y="607230"/>
                          <a:pt x="1156078" y="614194"/>
                          <a:pt x="1016846" y="619125"/>
                        </a:cubicBezTo>
                        <a:cubicBezTo>
                          <a:pt x="877614" y="624056"/>
                          <a:pt x="768654" y="637869"/>
                          <a:pt x="531761" y="619125"/>
                        </a:cubicBezTo>
                        <a:cubicBezTo>
                          <a:pt x="294868" y="600381"/>
                          <a:pt x="198133" y="607905"/>
                          <a:pt x="103190" y="619125"/>
                        </a:cubicBezTo>
                        <a:cubicBezTo>
                          <a:pt x="49949" y="625431"/>
                          <a:pt x="2000" y="562242"/>
                          <a:pt x="0" y="515935"/>
                        </a:cubicBezTo>
                        <a:cubicBezTo>
                          <a:pt x="16742" y="423190"/>
                          <a:pt x="19833" y="199689"/>
                          <a:pt x="0" y="103190"/>
                        </a:cubicBezTo>
                        <a:close/>
                      </a:path>
                      <a:path w="1619250" h="619125" stroke="0" extrusionOk="0">
                        <a:moveTo>
                          <a:pt x="0" y="103190"/>
                        </a:moveTo>
                        <a:cubicBezTo>
                          <a:pt x="-4486" y="43659"/>
                          <a:pt x="45022" y="-1128"/>
                          <a:pt x="103190" y="0"/>
                        </a:cubicBezTo>
                        <a:cubicBezTo>
                          <a:pt x="254139" y="-12410"/>
                          <a:pt x="450785" y="-9161"/>
                          <a:pt x="588275" y="0"/>
                        </a:cubicBezTo>
                        <a:cubicBezTo>
                          <a:pt x="725766" y="9161"/>
                          <a:pt x="908589" y="-2877"/>
                          <a:pt x="1087489" y="0"/>
                        </a:cubicBezTo>
                        <a:cubicBezTo>
                          <a:pt x="1266389" y="2877"/>
                          <a:pt x="1328905" y="20001"/>
                          <a:pt x="1516060" y="0"/>
                        </a:cubicBezTo>
                        <a:cubicBezTo>
                          <a:pt x="1571014" y="-2301"/>
                          <a:pt x="1606202" y="41415"/>
                          <a:pt x="1619250" y="103190"/>
                        </a:cubicBezTo>
                        <a:cubicBezTo>
                          <a:pt x="1619704" y="252304"/>
                          <a:pt x="1613704" y="325402"/>
                          <a:pt x="1619250" y="515935"/>
                        </a:cubicBezTo>
                        <a:cubicBezTo>
                          <a:pt x="1625039" y="567545"/>
                          <a:pt x="1569859" y="615117"/>
                          <a:pt x="1516060" y="619125"/>
                        </a:cubicBezTo>
                        <a:cubicBezTo>
                          <a:pt x="1400858" y="636066"/>
                          <a:pt x="1251653" y="631065"/>
                          <a:pt x="1073361" y="619125"/>
                        </a:cubicBezTo>
                        <a:cubicBezTo>
                          <a:pt x="895069" y="607185"/>
                          <a:pt x="773511" y="606795"/>
                          <a:pt x="574147" y="619125"/>
                        </a:cubicBezTo>
                        <a:cubicBezTo>
                          <a:pt x="374783" y="631455"/>
                          <a:pt x="231541" y="612546"/>
                          <a:pt x="103190" y="619125"/>
                        </a:cubicBezTo>
                        <a:cubicBezTo>
                          <a:pt x="40780" y="619532"/>
                          <a:pt x="-6320" y="573013"/>
                          <a:pt x="0" y="515935"/>
                        </a:cubicBezTo>
                        <a:cubicBezTo>
                          <a:pt x="2004" y="373225"/>
                          <a:pt x="-1740" y="207167"/>
                          <a:pt x="0" y="1031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252A01-7F57-48BF-A383-31E0CBC4335C}"/>
              </a:ext>
            </a:extLst>
          </p:cNvPr>
          <p:cNvSpPr/>
          <p:nvPr/>
        </p:nvSpPr>
        <p:spPr>
          <a:xfrm>
            <a:off x="2867617" y="2011363"/>
            <a:ext cx="546501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≥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ACEE99-BB42-41D8-88DF-975C7567B42B}"/>
              </a:ext>
            </a:extLst>
          </p:cNvPr>
          <p:cNvSpPr/>
          <p:nvPr/>
        </p:nvSpPr>
        <p:spPr>
          <a:xfrm>
            <a:off x="1326949" y="2011363"/>
            <a:ext cx="546501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&lt;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DF204A-0D3C-4B22-BDE9-31F6E33D25B4}"/>
              </a:ext>
            </a:extLst>
          </p:cNvPr>
          <p:cNvSpPr/>
          <p:nvPr/>
        </p:nvSpPr>
        <p:spPr>
          <a:xfrm>
            <a:off x="2387198" y="3554412"/>
            <a:ext cx="546501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500" dirty="0"/>
              <a:t>“no”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7C26-5C76-42ED-B573-2A4DD2794C5B}"/>
              </a:ext>
            </a:extLst>
          </p:cNvPr>
          <p:cNvSpPr/>
          <p:nvPr/>
        </p:nvSpPr>
        <p:spPr>
          <a:xfrm>
            <a:off x="4048126" y="3554412"/>
            <a:ext cx="681038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500" dirty="0"/>
              <a:t>“yes”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7D6D17-05A4-4CC7-A232-DA939692FF94}"/>
              </a:ext>
            </a:extLst>
          </p:cNvPr>
          <p:cNvSpPr/>
          <p:nvPr/>
        </p:nvSpPr>
        <p:spPr>
          <a:xfrm>
            <a:off x="4388645" y="5697537"/>
            <a:ext cx="681038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000" dirty="0">
                <a:solidFill>
                  <a:schemeClr val="bg2">
                    <a:lumMod val="25000"/>
                  </a:schemeClr>
                </a:solidFill>
              </a:rPr>
              <a:t>week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8C88C-FBFF-4DB6-A098-EC3FFE050724}"/>
              </a:ext>
            </a:extLst>
          </p:cNvPr>
          <p:cNvSpPr/>
          <p:nvPr/>
        </p:nvSpPr>
        <p:spPr>
          <a:xfrm rot="16200000">
            <a:off x="2856306" y="4856954"/>
            <a:ext cx="1002508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000" dirty="0" err="1">
                <a:solidFill>
                  <a:schemeClr val="bg2">
                    <a:lumMod val="25000"/>
                  </a:schemeClr>
                </a:solidFill>
              </a:rPr>
              <a:t>symptoms</a:t>
            </a:r>
            <a:endParaRPr lang="nl-NL" sz="1000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ECC3EF-6EE5-4EC2-8C90-6CB626E4F633}"/>
              </a:ext>
            </a:extLst>
          </p:cNvPr>
          <p:cNvCxnSpPr>
            <a:cxnSpLocks/>
          </p:cNvCxnSpPr>
          <p:nvPr/>
        </p:nvCxnSpPr>
        <p:spPr>
          <a:xfrm flipH="1">
            <a:off x="8482609" y="1824036"/>
            <a:ext cx="652462" cy="904876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9DCD0F0-61DC-42C6-84AB-4A0770162C79}"/>
              </a:ext>
            </a:extLst>
          </p:cNvPr>
          <p:cNvSpPr/>
          <p:nvPr/>
        </p:nvSpPr>
        <p:spPr>
          <a:xfrm>
            <a:off x="8777884" y="1204912"/>
            <a:ext cx="1133475" cy="619125"/>
          </a:xfrm>
          <a:prstGeom prst="roundRect">
            <a:avLst/>
          </a:prstGeom>
          <a:ln w="76200">
            <a:extLst>
              <a:ext uri="{C807C97D-BFC1-408E-A445-0C87EB9F89A2}">
                <ask:lineSketchStyleProps xmlns:ask="http://schemas.microsoft.com/office/drawing/2018/sketchyshapes" sd="2489513004">
                  <a:custGeom>
                    <a:avLst/>
                    <a:gdLst>
                      <a:gd name="connsiteX0" fmla="*/ 0 w 1619250"/>
                      <a:gd name="connsiteY0" fmla="*/ 103190 h 619125"/>
                      <a:gd name="connsiteX1" fmla="*/ 103190 w 1619250"/>
                      <a:gd name="connsiteY1" fmla="*/ 0 h 619125"/>
                      <a:gd name="connsiteX2" fmla="*/ 531761 w 1619250"/>
                      <a:gd name="connsiteY2" fmla="*/ 0 h 619125"/>
                      <a:gd name="connsiteX3" fmla="*/ 974460 w 1619250"/>
                      <a:gd name="connsiteY3" fmla="*/ 0 h 619125"/>
                      <a:gd name="connsiteX4" fmla="*/ 1516060 w 1619250"/>
                      <a:gd name="connsiteY4" fmla="*/ 0 h 619125"/>
                      <a:gd name="connsiteX5" fmla="*/ 1619250 w 1619250"/>
                      <a:gd name="connsiteY5" fmla="*/ 103190 h 619125"/>
                      <a:gd name="connsiteX6" fmla="*/ 1619250 w 1619250"/>
                      <a:gd name="connsiteY6" fmla="*/ 515935 h 619125"/>
                      <a:gd name="connsiteX7" fmla="*/ 1516060 w 1619250"/>
                      <a:gd name="connsiteY7" fmla="*/ 619125 h 619125"/>
                      <a:gd name="connsiteX8" fmla="*/ 1016846 w 1619250"/>
                      <a:gd name="connsiteY8" fmla="*/ 619125 h 619125"/>
                      <a:gd name="connsiteX9" fmla="*/ 531761 w 1619250"/>
                      <a:gd name="connsiteY9" fmla="*/ 619125 h 619125"/>
                      <a:gd name="connsiteX10" fmla="*/ 103190 w 1619250"/>
                      <a:gd name="connsiteY10" fmla="*/ 619125 h 619125"/>
                      <a:gd name="connsiteX11" fmla="*/ 0 w 1619250"/>
                      <a:gd name="connsiteY11" fmla="*/ 515935 h 619125"/>
                      <a:gd name="connsiteX12" fmla="*/ 0 w 1619250"/>
                      <a:gd name="connsiteY12" fmla="*/ 10319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9250" h="619125" fill="none" extrusionOk="0">
                        <a:moveTo>
                          <a:pt x="0" y="103190"/>
                        </a:moveTo>
                        <a:cubicBezTo>
                          <a:pt x="7747" y="41902"/>
                          <a:pt x="49391" y="-836"/>
                          <a:pt x="103190" y="0"/>
                        </a:cubicBezTo>
                        <a:cubicBezTo>
                          <a:pt x="293913" y="-14792"/>
                          <a:pt x="415362" y="16379"/>
                          <a:pt x="531761" y="0"/>
                        </a:cubicBezTo>
                        <a:cubicBezTo>
                          <a:pt x="648160" y="-16379"/>
                          <a:pt x="808028" y="-7228"/>
                          <a:pt x="974460" y="0"/>
                        </a:cubicBezTo>
                        <a:cubicBezTo>
                          <a:pt x="1140892" y="7228"/>
                          <a:pt x="1381621" y="-8394"/>
                          <a:pt x="1516060" y="0"/>
                        </a:cubicBezTo>
                        <a:cubicBezTo>
                          <a:pt x="1575883" y="6370"/>
                          <a:pt x="1622661" y="49891"/>
                          <a:pt x="1619250" y="103190"/>
                        </a:cubicBezTo>
                        <a:cubicBezTo>
                          <a:pt x="1606089" y="190948"/>
                          <a:pt x="1624128" y="383232"/>
                          <a:pt x="1619250" y="515935"/>
                        </a:cubicBezTo>
                        <a:cubicBezTo>
                          <a:pt x="1621432" y="561581"/>
                          <a:pt x="1579592" y="612771"/>
                          <a:pt x="1516060" y="619125"/>
                        </a:cubicBezTo>
                        <a:cubicBezTo>
                          <a:pt x="1300388" y="607230"/>
                          <a:pt x="1156078" y="614194"/>
                          <a:pt x="1016846" y="619125"/>
                        </a:cubicBezTo>
                        <a:cubicBezTo>
                          <a:pt x="877614" y="624056"/>
                          <a:pt x="768654" y="637869"/>
                          <a:pt x="531761" y="619125"/>
                        </a:cubicBezTo>
                        <a:cubicBezTo>
                          <a:pt x="294868" y="600381"/>
                          <a:pt x="198133" y="607905"/>
                          <a:pt x="103190" y="619125"/>
                        </a:cubicBezTo>
                        <a:cubicBezTo>
                          <a:pt x="49949" y="625431"/>
                          <a:pt x="2000" y="562242"/>
                          <a:pt x="0" y="515935"/>
                        </a:cubicBezTo>
                        <a:cubicBezTo>
                          <a:pt x="16742" y="423190"/>
                          <a:pt x="19833" y="199689"/>
                          <a:pt x="0" y="103190"/>
                        </a:cubicBezTo>
                        <a:close/>
                      </a:path>
                      <a:path w="1619250" h="619125" stroke="0" extrusionOk="0">
                        <a:moveTo>
                          <a:pt x="0" y="103190"/>
                        </a:moveTo>
                        <a:cubicBezTo>
                          <a:pt x="-4486" y="43659"/>
                          <a:pt x="45022" y="-1128"/>
                          <a:pt x="103190" y="0"/>
                        </a:cubicBezTo>
                        <a:cubicBezTo>
                          <a:pt x="254139" y="-12410"/>
                          <a:pt x="450785" y="-9161"/>
                          <a:pt x="588275" y="0"/>
                        </a:cubicBezTo>
                        <a:cubicBezTo>
                          <a:pt x="725766" y="9161"/>
                          <a:pt x="908589" y="-2877"/>
                          <a:pt x="1087489" y="0"/>
                        </a:cubicBezTo>
                        <a:cubicBezTo>
                          <a:pt x="1266389" y="2877"/>
                          <a:pt x="1328905" y="20001"/>
                          <a:pt x="1516060" y="0"/>
                        </a:cubicBezTo>
                        <a:cubicBezTo>
                          <a:pt x="1571014" y="-2301"/>
                          <a:pt x="1606202" y="41415"/>
                          <a:pt x="1619250" y="103190"/>
                        </a:cubicBezTo>
                        <a:cubicBezTo>
                          <a:pt x="1619704" y="252304"/>
                          <a:pt x="1613704" y="325402"/>
                          <a:pt x="1619250" y="515935"/>
                        </a:cubicBezTo>
                        <a:cubicBezTo>
                          <a:pt x="1625039" y="567545"/>
                          <a:pt x="1569859" y="615117"/>
                          <a:pt x="1516060" y="619125"/>
                        </a:cubicBezTo>
                        <a:cubicBezTo>
                          <a:pt x="1400858" y="636066"/>
                          <a:pt x="1251653" y="631065"/>
                          <a:pt x="1073361" y="619125"/>
                        </a:cubicBezTo>
                        <a:cubicBezTo>
                          <a:pt x="895069" y="607185"/>
                          <a:pt x="773511" y="606795"/>
                          <a:pt x="574147" y="619125"/>
                        </a:cubicBezTo>
                        <a:cubicBezTo>
                          <a:pt x="374783" y="631455"/>
                          <a:pt x="231541" y="612546"/>
                          <a:pt x="103190" y="619125"/>
                        </a:cubicBezTo>
                        <a:cubicBezTo>
                          <a:pt x="40780" y="619532"/>
                          <a:pt x="-6320" y="573013"/>
                          <a:pt x="0" y="515935"/>
                        </a:cubicBezTo>
                        <a:cubicBezTo>
                          <a:pt x="2004" y="373225"/>
                          <a:pt x="-1740" y="207167"/>
                          <a:pt x="0" y="1031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# life events in past year</a:t>
            </a:r>
            <a:endParaRPr lang="nl-NL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F82A19-D765-45A8-9C71-9F4890B7B231}"/>
              </a:ext>
            </a:extLst>
          </p:cNvPr>
          <p:cNvSpPr/>
          <p:nvPr/>
        </p:nvSpPr>
        <p:spPr>
          <a:xfrm>
            <a:off x="9864326" y="2009775"/>
            <a:ext cx="546501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≥ 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0DD4F4-1E2A-4BEB-87AE-06712624968B}"/>
              </a:ext>
            </a:extLst>
          </p:cNvPr>
          <p:cNvSpPr/>
          <p:nvPr/>
        </p:nvSpPr>
        <p:spPr>
          <a:xfrm>
            <a:off x="8323658" y="2009775"/>
            <a:ext cx="546501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&lt; 3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3C3C1F4-276C-4985-AF29-CF7FB48C048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23143" r="52755" b="14858"/>
          <a:stretch/>
        </p:blipFill>
        <p:spPr bwMode="auto">
          <a:xfrm>
            <a:off x="6979444" y="2907505"/>
            <a:ext cx="2488404" cy="13779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F5EDB22-C707-4DCE-AB9F-FB4E5DDCC47C}"/>
              </a:ext>
            </a:extLst>
          </p:cNvPr>
          <p:cNvSpPr/>
          <p:nvPr/>
        </p:nvSpPr>
        <p:spPr>
          <a:xfrm>
            <a:off x="6822282" y="2712243"/>
            <a:ext cx="2721770" cy="172878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2489513004">
                  <a:custGeom>
                    <a:avLst/>
                    <a:gdLst>
                      <a:gd name="connsiteX0" fmla="*/ 0 w 1619250"/>
                      <a:gd name="connsiteY0" fmla="*/ 103190 h 619125"/>
                      <a:gd name="connsiteX1" fmla="*/ 103190 w 1619250"/>
                      <a:gd name="connsiteY1" fmla="*/ 0 h 619125"/>
                      <a:gd name="connsiteX2" fmla="*/ 531761 w 1619250"/>
                      <a:gd name="connsiteY2" fmla="*/ 0 h 619125"/>
                      <a:gd name="connsiteX3" fmla="*/ 974460 w 1619250"/>
                      <a:gd name="connsiteY3" fmla="*/ 0 h 619125"/>
                      <a:gd name="connsiteX4" fmla="*/ 1516060 w 1619250"/>
                      <a:gd name="connsiteY4" fmla="*/ 0 h 619125"/>
                      <a:gd name="connsiteX5" fmla="*/ 1619250 w 1619250"/>
                      <a:gd name="connsiteY5" fmla="*/ 103190 h 619125"/>
                      <a:gd name="connsiteX6" fmla="*/ 1619250 w 1619250"/>
                      <a:gd name="connsiteY6" fmla="*/ 515935 h 619125"/>
                      <a:gd name="connsiteX7" fmla="*/ 1516060 w 1619250"/>
                      <a:gd name="connsiteY7" fmla="*/ 619125 h 619125"/>
                      <a:gd name="connsiteX8" fmla="*/ 1016846 w 1619250"/>
                      <a:gd name="connsiteY8" fmla="*/ 619125 h 619125"/>
                      <a:gd name="connsiteX9" fmla="*/ 531761 w 1619250"/>
                      <a:gd name="connsiteY9" fmla="*/ 619125 h 619125"/>
                      <a:gd name="connsiteX10" fmla="*/ 103190 w 1619250"/>
                      <a:gd name="connsiteY10" fmla="*/ 619125 h 619125"/>
                      <a:gd name="connsiteX11" fmla="*/ 0 w 1619250"/>
                      <a:gd name="connsiteY11" fmla="*/ 515935 h 619125"/>
                      <a:gd name="connsiteX12" fmla="*/ 0 w 1619250"/>
                      <a:gd name="connsiteY12" fmla="*/ 103190 h 6191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619250" h="619125" fill="none" extrusionOk="0">
                        <a:moveTo>
                          <a:pt x="0" y="103190"/>
                        </a:moveTo>
                        <a:cubicBezTo>
                          <a:pt x="7747" y="41902"/>
                          <a:pt x="49391" y="-836"/>
                          <a:pt x="103190" y="0"/>
                        </a:cubicBezTo>
                        <a:cubicBezTo>
                          <a:pt x="293913" y="-14792"/>
                          <a:pt x="415362" y="16379"/>
                          <a:pt x="531761" y="0"/>
                        </a:cubicBezTo>
                        <a:cubicBezTo>
                          <a:pt x="648160" y="-16379"/>
                          <a:pt x="808028" y="-7228"/>
                          <a:pt x="974460" y="0"/>
                        </a:cubicBezTo>
                        <a:cubicBezTo>
                          <a:pt x="1140892" y="7228"/>
                          <a:pt x="1381621" y="-8394"/>
                          <a:pt x="1516060" y="0"/>
                        </a:cubicBezTo>
                        <a:cubicBezTo>
                          <a:pt x="1575883" y="6370"/>
                          <a:pt x="1622661" y="49891"/>
                          <a:pt x="1619250" y="103190"/>
                        </a:cubicBezTo>
                        <a:cubicBezTo>
                          <a:pt x="1606089" y="190948"/>
                          <a:pt x="1624128" y="383232"/>
                          <a:pt x="1619250" y="515935"/>
                        </a:cubicBezTo>
                        <a:cubicBezTo>
                          <a:pt x="1621432" y="561581"/>
                          <a:pt x="1579592" y="612771"/>
                          <a:pt x="1516060" y="619125"/>
                        </a:cubicBezTo>
                        <a:cubicBezTo>
                          <a:pt x="1300388" y="607230"/>
                          <a:pt x="1156078" y="614194"/>
                          <a:pt x="1016846" y="619125"/>
                        </a:cubicBezTo>
                        <a:cubicBezTo>
                          <a:pt x="877614" y="624056"/>
                          <a:pt x="768654" y="637869"/>
                          <a:pt x="531761" y="619125"/>
                        </a:cubicBezTo>
                        <a:cubicBezTo>
                          <a:pt x="294868" y="600381"/>
                          <a:pt x="198133" y="607905"/>
                          <a:pt x="103190" y="619125"/>
                        </a:cubicBezTo>
                        <a:cubicBezTo>
                          <a:pt x="49949" y="625431"/>
                          <a:pt x="2000" y="562242"/>
                          <a:pt x="0" y="515935"/>
                        </a:cubicBezTo>
                        <a:cubicBezTo>
                          <a:pt x="16742" y="423190"/>
                          <a:pt x="19833" y="199689"/>
                          <a:pt x="0" y="103190"/>
                        </a:cubicBezTo>
                        <a:close/>
                      </a:path>
                      <a:path w="1619250" h="619125" stroke="0" extrusionOk="0">
                        <a:moveTo>
                          <a:pt x="0" y="103190"/>
                        </a:moveTo>
                        <a:cubicBezTo>
                          <a:pt x="-4486" y="43659"/>
                          <a:pt x="45022" y="-1128"/>
                          <a:pt x="103190" y="0"/>
                        </a:cubicBezTo>
                        <a:cubicBezTo>
                          <a:pt x="254139" y="-12410"/>
                          <a:pt x="450785" y="-9161"/>
                          <a:pt x="588275" y="0"/>
                        </a:cubicBezTo>
                        <a:cubicBezTo>
                          <a:pt x="725766" y="9161"/>
                          <a:pt x="908589" y="-2877"/>
                          <a:pt x="1087489" y="0"/>
                        </a:cubicBezTo>
                        <a:cubicBezTo>
                          <a:pt x="1266389" y="2877"/>
                          <a:pt x="1328905" y="20001"/>
                          <a:pt x="1516060" y="0"/>
                        </a:cubicBezTo>
                        <a:cubicBezTo>
                          <a:pt x="1571014" y="-2301"/>
                          <a:pt x="1606202" y="41415"/>
                          <a:pt x="1619250" y="103190"/>
                        </a:cubicBezTo>
                        <a:cubicBezTo>
                          <a:pt x="1619704" y="252304"/>
                          <a:pt x="1613704" y="325402"/>
                          <a:pt x="1619250" y="515935"/>
                        </a:cubicBezTo>
                        <a:cubicBezTo>
                          <a:pt x="1625039" y="567545"/>
                          <a:pt x="1569859" y="615117"/>
                          <a:pt x="1516060" y="619125"/>
                        </a:cubicBezTo>
                        <a:cubicBezTo>
                          <a:pt x="1400858" y="636066"/>
                          <a:pt x="1251653" y="631065"/>
                          <a:pt x="1073361" y="619125"/>
                        </a:cubicBezTo>
                        <a:cubicBezTo>
                          <a:pt x="895069" y="607185"/>
                          <a:pt x="773511" y="606795"/>
                          <a:pt x="574147" y="619125"/>
                        </a:cubicBezTo>
                        <a:cubicBezTo>
                          <a:pt x="374783" y="631455"/>
                          <a:pt x="231541" y="612546"/>
                          <a:pt x="103190" y="619125"/>
                        </a:cubicBezTo>
                        <a:cubicBezTo>
                          <a:pt x="40780" y="619532"/>
                          <a:pt x="-6320" y="573013"/>
                          <a:pt x="0" y="515935"/>
                        </a:cubicBezTo>
                        <a:cubicBezTo>
                          <a:pt x="2004" y="373225"/>
                          <a:pt x="-1740" y="207167"/>
                          <a:pt x="0" y="10319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7EAAA7-FF2B-4215-B50A-98705B655EE7}"/>
              </a:ext>
            </a:extLst>
          </p:cNvPr>
          <p:cNvSpPr/>
          <p:nvPr/>
        </p:nvSpPr>
        <p:spPr>
          <a:xfrm>
            <a:off x="7950997" y="4155281"/>
            <a:ext cx="681038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000" dirty="0">
                <a:solidFill>
                  <a:schemeClr val="bg2">
                    <a:lumMod val="25000"/>
                  </a:schemeClr>
                </a:solidFill>
              </a:rPr>
              <a:t>week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9CFA99E-075B-4985-8FA5-FACB20E0AEB6}"/>
              </a:ext>
            </a:extLst>
          </p:cNvPr>
          <p:cNvSpPr/>
          <p:nvPr/>
        </p:nvSpPr>
        <p:spPr>
          <a:xfrm rot="16200000">
            <a:off x="6418658" y="3314698"/>
            <a:ext cx="1002508" cy="247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36000" tIns="46800" rIns="36000" bIns="46800" rtlCol="0" anchor="ctr"/>
          <a:lstStyle/>
          <a:p>
            <a:pPr algn="ctr"/>
            <a:r>
              <a:rPr lang="nl-NL" sz="1000" dirty="0" err="1">
                <a:solidFill>
                  <a:schemeClr val="bg2">
                    <a:lumMod val="25000"/>
                  </a:schemeClr>
                </a:solidFill>
              </a:rPr>
              <a:t>symptoms</a:t>
            </a:r>
            <a:endParaRPr lang="nl-NL" sz="10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391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050D-5796-4BE0-A2AE-B356D26D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Multi-view Data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07674-662B-4F36-8198-B5943E7D9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2856" y="1825625"/>
            <a:ext cx="591094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Sept 2023: New PhD student within GUTS </a:t>
            </a:r>
            <a:r>
              <a:rPr lang="en-US" dirty="0" err="1"/>
              <a:t>Zwaartekracht</a:t>
            </a:r>
            <a:r>
              <a:rPr lang="en-US" dirty="0"/>
              <a:t> program</a:t>
            </a:r>
            <a:endParaRPr lang="nl-NL" dirty="0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C4DC149-A490-48EF-9860-75AD7F8400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1552"/>
            <a:ext cx="4252378" cy="45794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00F1A2-61E3-4968-9862-B32B914B08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/>
          <a:stretch/>
        </p:blipFill>
        <p:spPr>
          <a:xfrm>
            <a:off x="9006636" y="3429000"/>
            <a:ext cx="1747642" cy="25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3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206D6-AB1B-4792-AB40-EED307334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“Machine Learning”: Benefits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5AD04-BA37-4FFD-877E-89DA45ABE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-&gt; Bigger data: More variables (and observations)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More flexible models</a:t>
            </a:r>
          </a:p>
          <a:p>
            <a:pPr lvl="1"/>
            <a:r>
              <a:rPr lang="en-US" dirty="0"/>
              <a:t>(Deep) neural networks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r>
              <a:rPr lang="en-US" dirty="0"/>
              <a:t>Support vector machines</a:t>
            </a:r>
          </a:p>
          <a:p>
            <a:pPr lvl="1"/>
            <a:r>
              <a:rPr lang="en-US" dirty="0"/>
              <a:t>....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Increased focus on prediction of new cases / generalizability</a:t>
            </a:r>
          </a:p>
          <a:p>
            <a:pPr lvl="1"/>
            <a:endParaRPr lang="nl-NL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9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47B6F-3386-4C41-AB87-E7A9EE502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25085-C5FA-49E9-A61F-91AFA7D58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253" y="1825625"/>
            <a:ext cx="4847493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5D2EA0-61F4-45D8-9297-638DFCBA1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2100" y="919162"/>
            <a:ext cx="80962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72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FE04-69EA-4D68-9572-76771DCC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A83F82-95A2-4134-A188-708756FB42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5384" y="5360591"/>
            <a:ext cx="2759416" cy="8612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27F9A5-3374-46B1-9AA3-9A477920C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34027" r="72891" b="15555"/>
          <a:stretch/>
        </p:blipFill>
        <p:spPr>
          <a:xfrm>
            <a:off x="838200" y="2333625"/>
            <a:ext cx="2466975" cy="3457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F0175-FD6D-45AE-ACA5-A9617A38F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75" t="20833" r="30313" b="30972"/>
          <a:stretch/>
        </p:blipFill>
        <p:spPr>
          <a:xfrm>
            <a:off x="4010025" y="1500187"/>
            <a:ext cx="76581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99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9E67E-8E9F-4232-8810-1D4DA377B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583AF-EB93-4120-BCA4-CF477169F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95716E-E77A-4E56-A94D-15AFF9ECD2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469" t="36551" r="1719" b="16667"/>
          <a:stretch/>
        </p:blipFill>
        <p:spPr>
          <a:xfrm>
            <a:off x="9201150" y="2506661"/>
            <a:ext cx="2781300" cy="3208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F17C14-17B7-4F84-81D3-B2A6EDF90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" t="43653" r="28361" b="9565"/>
          <a:stretch/>
        </p:blipFill>
        <p:spPr>
          <a:xfrm>
            <a:off x="209550" y="2968623"/>
            <a:ext cx="8715375" cy="3208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2EE126-0509-4FE6-B961-546E6C38D4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95" r="83359" b="62361"/>
          <a:stretch/>
        </p:blipFill>
        <p:spPr>
          <a:xfrm>
            <a:off x="0" y="1590675"/>
            <a:ext cx="2028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95CC9-78AB-456C-B862-1B5157C8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References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D0AB6-FDFC-4073-BEFE-52B2400A8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884283"/>
          </a:xfrm>
        </p:spPr>
        <p:txBody>
          <a:bodyPr>
            <a:normAutofit fontScale="62500" lnSpcReduction="20000"/>
          </a:bodyPr>
          <a:lstStyle/>
          <a:p>
            <a:pPr marL="360000" indent="-360000">
              <a:buNone/>
            </a:pPr>
            <a:r>
              <a:rPr lang="nl-NL" b="1" dirty="0"/>
              <a:t>Fokkema, M.</a:t>
            </a:r>
            <a:r>
              <a:rPr lang="nl-NL" dirty="0">
                <a:effectLst/>
              </a:rPr>
              <a:t>, Smits, N., Zeileis, A., </a:t>
            </a:r>
            <a:r>
              <a:rPr lang="nl-NL" dirty="0" err="1">
                <a:effectLst/>
              </a:rPr>
              <a:t>Hothorn</a:t>
            </a:r>
            <a:r>
              <a:rPr lang="nl-NL" dirty="0">
                <a:effectLst/>
              </a:rPr>
              <a:t>, T. &amp; Kelderman, H. (2018). </a:t>
            </a:r>
            <a:r>
              <a:rPr lang="nl-NL" dirty="0" err="1">
                <a:effectLst/>
              </a:rPr>
              <a:t>Detecting</a:t>
            </a:r>
            <a:r>
              <a:rPr lang="nl-NL" dirty="0">
                <a:effectLst/>
              </a:rPr>
              <a:t> treatment-</a:t>
            </a:r>
            <a:r>
              <a:rPr lang="nl-NL" dirty="0" err="1">
                <a:effectLst/>
              </a:rPr>
              <a:t>subgroup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interactions</a:t>
            </a:r>
            <a:r>
              <a:rPr lang="nl-NL" dirty="0">
                <a:effectLst/>
              </a:rPr>
              <a:t> in </a:t>
            </a:r>
            <a:r>
              <a:rPr lang="nl-NL" dirty="0" err="1">
                <a:effectLst/>
              </a:rPr>
              <a:t>clustered</a:t>
            </a:r>
            <a:r>
              <a:rPr lang="nl-NL" dirty="0">
                <a:effectLst/>
              </a:rPr>
              <a:t> data </a:t>
            </a:r>
            <a:r>
              <a:rPr lang="nl-NL" dirty="0" err="1">
                <a:effectLst/>
              </a:rPr>
              <a:t>with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generalized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linear</a:t>
            </a:r>
            <a:r>
              <a:rPr lang="nl-NL" dirty="0">
                <a:effectLst/>
              </a:rPr>
              <a:t> mixed-</a:t>
            </a:r>
            <a:r>
              <a:rPr lang="nl-NL" dirty="0" err="1">
                <a:effectLst/>
              </a:rPr>
              <a:t>effects</a:t>
            </a:r>
            <a:r>
              <a:rPr lang="nl-NL" dirty="0">
                <a:effectLst/>
              </a:rPr>
              <a:t> model trees. </a:t>
            </a:r>
            <a:r>
              <a:rPr lang="nl-NL" i="1" dirty="0" err="1">
                <a:effectLst/>
              </a:rPr>
              <a:t>Behavior</a:t>
            </a:r>
            <a:r>
              <a:rPr lang="nl-NL" i="1" dirty="0">
                <a:effectLst/>
              </a:rPr>
              <a:t> Research </a:t>
            </a:r>
            <a:r>
              <a:rPr lang="nl-NL" i="1" dirty="0" err="1">
                <a:effectLst/>
              </a:rPr>
              <a:t>Methods</a:t>
            </a:r>
            <a:r>
              <a:rPr lang="nl-NL" i="1" dirty="0">
                <a:effectLst/>
              </a:rPr>
              <a:t>, 50</a:t>
            </a:r>
            <a:r>
              <a:rPr lang="nl-NL" dirty="0">
                <a:effectLst/>
              </a:rPr>
              <a:t>(5), 2016-2034. </a:t>
            </a:r>
            <a:r>
              <a:rPr lang="nl-NL" u="none" strike="noStrike" dirty="0">
                <a:effectLst/>
                <a:hlinkClick r:id="rId2"/>
              </a:rPr>
              <a:t> </a:t>
            </a:r>
            <a:r>
              <a:rPr lang="nl-NL" u="sng" strike="noStrike" dirty="0">
                <a:effectLst/>
                <a:hlinkClick r:id="rId2"/>
              </a:rPr>
              <a:t>http://doi.org/10.3758/s13428-017-0971-x</a:t>
            </a:r>
            <a:endParaRPr lang="nl-NL" dirty="0"/>
          </a:p>
          <a:p>
            <a:pPr marL="360000" indent="-360000">
              <a:buNone/>
            </a:pPr>
            <a:r>
              <a:rPr lang="nl-NL" b="1" dirty="0"/>
              <a:t>Fokkema, M.</a:t>
            </a:r>
            <a:r>
              <a:rPr lang="nl-NL" dirty="0">
                <a:effectLst/>
              </a:rPr>
              <a:t> (2020). Fitting </a:t>
            </a:r>
            <a:r>
              <a:rPr lang="nl-NL" dirty="0" err="1">
                <a:effectLst/>
              </a:rPr>
              <a:t>prediction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rule</a:t>
            </a:r>
            <a:r>
              <a:rPr lang="nl-NL" dirty="0">
                <a:effectLst/>
              </a:rPr>
              <a:t> ensembles </a:t>
            </a:r>
            <a:r>
              <a:rPr lang="nl-NL" dirty="0" err="1">
                <a:effectLst/>
              </a:rPr>
              <a:t>with</a:t>
            </a:r>
            <a:r>
              <a:rPr lang="nl-NL" dirty="0">
                <a:effectLst/>
              </a:rPr>
              <a:t> R package pre. </a:t>
            </a:r>
            <a:r>
              <a:rPr lang="nl-NL" i="1" dirty="0">
                <a:effectLst/>
              </a:rPr>
              <a:t>Journal of Statistical Software, 92</a:t>
            </a:r>
            <a:r>
              <a:rPr lang="nl-NL" dirty="0">
                <a:effectLst/>
              </a:rPr>
              <a:t>(12)</a:t>
            </a:r>
            <a:r>
              <a:rPr lang="nl-NL" i="1" dirty="0">
                <a:effectLst/>
              </a:rPr>
              <a:t>, 1-30. </a:t>
            </a:r>
            <a:r>
              <a:rPr lang="nl-NL" u="sng" strike="noStrike" dirty="0">
                <a:effectLst/>
                <a:hlinkClick r:id="rId3"/>
              </a:rPr>
              <a:t>http://doi.org/10.18637/jss.v092.i12</a:t>
            </a:r>
            <a:endParaRPr lang="nl-NL" dirty="0"/>
          </a:p>
          <a:p>
            <a:pPr marL="360000" indent="-360000">
              <a:buNone/>
            </a:pPr>
            <a:r>
              <a:rPr lang="nl-NL" b="1" dirty="0"/>
              <a:t>Fokkema, M.</a:t>
            </a:r>
            <a:r>
              <a:rPr lang="nl-NL" dirty="0">
                <a:effectLst/>
              </a:rPr>
              <a:t> &amp; Strobl, C. (2020). Fitting </a:t>
            </a:r>
            <a:r>
              <a:rPr lang="nl-NL" dirty="0" err="1">
                <a:effectLst/>
              </a:rPr>
              <a:t>prediction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rule</a:t>
            </a:r>
            <a:r>
              <a:rPr lang="nl-NL" dirty="0">
                <a:effectLst/>
              </a:rPr>
              <a:t> ensembles </a:t>
            </a:r>
            <a:r>
              <a:rPr lang="nl-NL" dirty="0" err="1">
                <a:effectLst/>
              </a:rPr>
              <a:t>to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psychological</a:t>
            </a:r>
            <a:r>
              <a:rPr lang="nl-NL" dirty="0">
                <a:effectLst/>
              </a:rPr>
              <a:t> research data: An </a:t>
            </a:r>
            <a:r>
              <a:rPr lang="nl-NL" dirty="0" err="1">
                <a:effectLst/>
              </a:rPr>
              <a:t>introduction</a:t>
            </a:r>
            <a:r>
              <a:rPr lang="nl-NL" dirty="0">
                <a:effectLst/>
              </a:rPr>
              <a:t> and tutorial. </a:t>
            </a:r>
            <a:r>
              <a:rPr lang="nl-NL" i="1" dirty="0" err="1">
                <a:effectLst/>
              </a:rPr>
              <a:t>Psychological</a:t>
            </a:r>
            <a:r>
              <a:rPr lang="nl-NL" i="1" dirty="0">
                <a:effectLst/>
              </a:rPr>
              <a:t> </a:t>
            </a:r>
            <a:r>
              <a:rPr lang="nl-NL" i="1" dirty="0" err="1">
                <a:effectLst/>
              </a:rPr>
              <a:t>Methods</a:t>
            </a:r>
            <a:r>
              <a:rPr lang="nl-NL" i="1" dirty="0">
                <a:effectLst/>
              </a:rPr>
              <a:t> 25</a:t>
            </a:r>
            <a:r>
              <a:rPr lang="nl-NL" dirty="0">
                <a:effectLst/>
              </a:rPr>
              <a:t>(5), 636–652</a:t>
            </a:r>
            <a:r>
              <a:rPr lang="nl-NL" i="1" dirty="0">
                <a:effectLst/>
              </a:rPr>
              <a:t>.</a:t>
            </a:r>
            <a:r>
              <a:rPr lang="nl-NL" u="none" strike="noStrike" dirty="0">
                <a:effectLst/>
                <a:hlinkClick r:id="rId4"/>
              </a:rPr>
              <a:t> </a:t>
            </a:r>
            <a:r>
              <a:rPr lang="nl-NL" u="sng" strike="noStrike" dirty="0">
                <a:effectLst/>
                <a:hlinkClick r:id="rId4"/>
              </a:rPr>
              <a:t>http://doi.org/10.1037/met0000256</a:t>
            </a:r>
            <a:r>
              <a:rPr lang="nl-NL" dirty="0">
                <a:effectLst/>
              </a:rPr>
              <a:t>  </a:t>
            </a:r>
            <a:r>
              <a:rPr lang="nl-NL" u="none" strike="noStrike" dirty="0">
                <a:effectLst/>
                <a:hlinkClick r:id="rId5"/>
              </a:rPr>
              <a:t> </a:t>
            </a:r>
            <a:r>
              <a:rPr lang="nl-NL" u="sng" strike="noStrike" dirty="0">
                <a:effectLst/>
                <a:hlinkClick r:id="rId5"/>
              </a:rPr>
              <a:t>https://arxiv.org/abs/1907.05302</a:t>
            </a:r>
            <a:endParaRPr lang="nl-NL" dirty="0"/>
          </a:p>
          <a:p>
            <a:pPr marL="360000" indent="-360000">
              <a:buNone/>
            </a:pPr>
            <a:r>
              <a:rPr lang="nl-NL" b="1" dirty="0"/>
              <a:t>Fokkema, M.</a:t>
            </a:r>
            <a:r>
              <a:rPr lang="nl-NL" dirty="0">
                <a:effectLst/>
              </a:rPr>
              <a:t>, </a:t>
            </a:r>
            <a:r>
              <a:rPr lang="nl-NL" dirty="0" err="1">
                <a:effectLst/>
              </a:rPr>
              <a:t>Edbrooke-Childs</a:t>
            </a:r>
            <a:r>
              <a:rPr lang="nl-NL" dirty="0">
                <a:effectLst/>
              </a:rPr>
              <a:t>, J. &amp; </a:t>
            </a:r>
            <a:r>
              <a:rPr lang="nl-NL" dirty="0" err="1">
                <a:effectLst/>
              </a:rPr>
              <a:t>Wolpert</a:t>
            </a:r>
            <a:r>
              <a:rPr lang="nl-NL" dirty="0">
                <a:effectLst/>
              </a:rPr>
              <a:t>, M. (2021). </a:t>
            </a:r>
            <a:r>
              <a:rPr lang="nl-NL" dirty="0" err="1">
                <a:effectLst/>
              </a:rPr>
              <a:t>Generalized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linear</a:t>
            </a:r>
            <a:r>
              <a:rPr lang="nl-NL" dirty="0">
                <a:effectLst/>
              </a:rPr>
              <a:t> mixed-model (GLMM) trees: A </a:t>
            </a:r>
            <a:r>
              <a:rPr lang="nl-NL" dirty="0" err="1">
                <a:effectLst/>
              </a:rPr>
              <a:t>flexible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decision</a:t>
            </a:r>
            <a:r>
              <a:rPr lang="nl-NL" dirty="0">
                <a:effectLst/>
              </a:rPr>
              <a:t>-tree </a:t>
            </a:r>
            <a:r>
              <a:rPr lang="nl-NL" dirty="0" err="1">
                <a:effectLst/>
              </a:rPr>
              <a:t>method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for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multilevel</a:t>
            </a:r>
            <a:r>
              <a:rPr lang="nl-NL" dirty="0">
                <a:effectLst/>
              </a:rPr>
              <a:t> and </a:t>
            </a:r>
            <a:r>
              <a:rPr lang="nl-NL" dirty="0" err="1">
                <a:effectLst/>
              </a:rPr>
              <a:t>longitudinal</a:t>
            </a:r>
            <a:r>
              <a:rPr lang="nl-NL" dirty="0">
                <a:effectLst/>
              </a:rPr>
              <a:t> data. </a:t>
            </a:r>
            <a:r>
              <a:rPr lang="nl-NL" i="1" dirty="0" err="1">
                <a:effectLst/>
              </a:rPr>
              <a:t>Psychotherapy</a:t>
            </a:r>
            <a:r>
              <a:rPr lang="nl-NL" i="1" dirty="0">
                <a:effectLst/>
              </a:rPr>
              <a:t> Research, 31(</a:t>
            </a:r>
            <a:r>
              <a:rPr lang="nl-NL" dirty="0">
                <a:effectLst/>
              </a:rPr>
              <a:t>3), 313-325</a:t>
            </a:r>
            <a:r>
              <a:rPr lang="nl-NL" i="1" dirty="0">
                <a:effectLst/>
              </a:rPr>
              <a:t>.</a:t>
            </a:r>
            <a:r>
              <a:rPr lang="nl-NL" i="1" u="none" strike="noStrike" dirty="0">
                <a:effectLst/>
                <a:hlinkClick r:id="rId6"/>
              </a:rPr>
              <a:t> </a:t>
            </a:r>
            <a:r>
              <a:rPr lang="nl-NL" u="sng" strike="noStrike" dirty="0">
                <a:effectLst/>
                <a:hlinkClick r:id="rId6"/>
              </a:rPr>
              <a:t>https://doi.org/10.1080/10503307.2020.1785037</a:t>
            </a:r>
            <a:r>
              <a:rPr lang="nl-NL" dirty="0">
                <a:effectLst/>
              </a:rPr>
              <a:t> </a:t>
            </a:r>
            <a:endParaRPr lang="nl-NL" dirty="0"/>
          </a:p>
          <a:p>
            <a:pPr marL="360000" indent="-360000">
              <a:buNone/>
            </a:pPr>
            <a:r>
              <a:rPr lang="nl-NL" b="1" dirty="0"/>
              <a:t>Fokkema, M.</a:t>
            </a:r>
            <a:r>
              <a:rPr lang="nl-NL" dirty="0"/>
              <a:t>, Iliescu, D., Greiff, S., &amp; Ziegler, M. (2022). Machine </a:t>
            </a:r>
            <a:r>
              <a:rPr lang="nl-NL" dirty="0" err="1"/>
              <a:t>learning</a:t>
            </a:r>
            <a:r>
              <a:rPr lang="nl-NL" dirty="0"/>
              <a:t> and </a:t>
            </a:r>
            <a:r>
              <a:rPr lang="nl-NL" dirty="0" err="1"/>
              <a:t>prediction</a:t>
            </a:r>
            <a:r>
              <a:rPr lang="nl-NL" dirty="0"/>
              <a:t> in </a:t>
            </a:r>
            <a:r>
              <a:rPr lang="nl-NL" dirty="0" err="1"/>
              <a:t>psychological</a:t>
            </a:r>
            <a:r>
              <a:rPr lang="nl-NL" dirty="0"/>
              <a:t> assessment: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promises</a:t>
            </a:r>
            <a:r>
              <a:rPr lang="nl-NL" dirty="0"/>
              <a:t> and </a:t>
            </a:r>
            <a:r>
              <a:rPr lang="nl-NL" dirty="0" err="1"/>
              <a:t>pittfalls</a:t>
            </a:r>
            <a:r>
              <a:rPr lang="nl-NL" dirty="0"/>
              <a:t>. </a:t>
            </a:r>
            <a:r>
              <a:rPr lang="nl-NL" i="1" dirty="0">
                <a:effectLst/>
              </a:rPr>
              <a:t>European Journal of </a:t>
            </a:r>
            <a:r>
              <a:rPr lang="nl-NL" i="1" dirty="0" err="1">
                <a:effectLst/>
              </a:rPr>
              <a:t>Psychological</a:t>
            </a:r>
            <a:r>
              <a:rPr lang="nl-NL" i="1" dirty="0">
                <a:effectLst/>
              </a:rPr>
              <a:t> Assessment 38</a:t>
            </a:r>
            <a:r>
              <a:rPr lang="nl-NL" dirty="0"/>
              <a:t>(3), 165-175. </a:t>
            </a:r>
            <a:r>
              <a:rPr lang="nl-NL" u="sng" strike="noStrike" dirty="0">
                <a:effectLst/>
                <a:hlinkClick r:id="rId7"/>
              </a:rPr>
              <a:t>https://doi.org/10.1027/1015-5759/a000714</a:t>
            </a:r>
            <a:r>
              <a:rPr lang="nl-NL" dirty="0"/>
              <a:t> </a:t>
            </a:r>
          </a:p>
          <a:p>
            <a:pPr marL="360000" indent="-360000">
              <a:buNone/>
            </a:pPr>
            <a:r>
              <a:rPr lang="nl-NL" dirty="0">
                <a:effectLst/>
              </a:rPr>
              <a:t>van Loon, W., </a:t>
            </a:r>
            <a:r>
              <a:rPr lang="nl-NL" b="1" dirty="0"/>
              <a:t>Fokkema, M.</a:t>
            </a:r>
            <a:r>
              <a:rPr lang="nl-NL" dirty="0">
                <a:effectLst/>
              </a:rPr>
              <a:t>, Szabo, B., de Rooij, M. (2020). </a:t>
            </a:r>
            <a:r>
              <a:rPr lang="nl-NL" dirty="0" err="1">
                <a:effectLst/>
              </a:rPr>
              <a:t>Stacked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penalized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logistic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regression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for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selecting</a:t>
            </a:r>
            <a:r>
              <a:rPr lang="nl-NL" dirty="0">
                <a:effectLst/>
              </a:rPr>
              <a:t> views in </a:t>
            </a:r>
            <a:r>
              <a:rPr lang="nl-NL" dirty="0" err="1">
                <a:effectLst/>
              </a:rPr>
              <a:t>multi</a:t>
            </a:r>
            <a:r>
              <a:rPr lang="nl-NL" dirty="0">
                <a:effectLst/>
              </a:rPr>
              <a:t>-view </a:t>
            </a:r>
            <a:r>
              <a:rPr lang="nl-NL" dirty="0" err="1">
                <a:effectLst/>
              </a:rPr>
              <a:t>learning</a:t>
            </a:r>
            <a:r>
              <a:rPr lang="nl-NL" dirty="0">
                <a:effectLst/>
              </a:rPr>
              <a:t>. </a:t>
            </a:r>
            <a:r>
              <a:rPr lang="nl-NL" i="1" dirty="0">
                <a:effectLst/>
              </a:rPr>
              <a:t>Information </a:t>
            </a:r>
            <a:r>
              <a:rPr lang="nl-NL" i="1" dirty="0" err="1">
                <a:effectLst/>
              </a:rPr>
              <a:t>Fusion</a:t>
            </a:r>
            <a:r>
              <a:rPr lang="nl-NL" dirty="0">
                <a:effectLst/>
              </a:rPr>
              <a:t>, </a:t>
            </a:r>
            <a:r>
              <a:rPr lang="nl-NL" i="1" dirty="0">
                <a:effectLst/>
              </a:rPr>
              <a:t>61</a:t>
            </a:r>
            <a:r>
              <a:rPr lang="nl-NL" dirty="0">
                <a:effectLst/>
              </a:rPr>
              <a:t>, 113-123.</a:t>
            </a:r>
            <a:r>
              <a:rPr lang="nl-NL" u="none" strike="noStrike" dirty="0">
                <a:effectLst/>
                <a:hlinkClick r:id="rId8"/>
              </a:rPr>
              <a:t> </a:t>
            </a:r>
            <a:r>
              <a:rPr lang="nl-NL" u="sng" strike="noStrike" dirty="0">
                <a:effectLst/>
                <a:hlinkClick r:id="rId8"/>
              </a:rPr>
              <a:t>https://doi.org/10.1016/j.inffus.2020.03.007</a:t>
            </a:r>
            <a:endParaRPr lang="nl-NL" u="sng" strike="noStrike" dirty="0">
              <a:effectLst/>
            </a:endParaRPr>
          </a:p>
          <a:p>
            <a:pPr marL="360000" indent="-360000">
              <a:buNone/>
            </a:pPr>
            <a:r>
              <a:rPr lang="nl-NL" dirty="0">
                <a:effectLst/>
              </a:rPr>
              <a:t>van Loon, W., de Vos, F., </a:t>
            </a:r>
            <a:r>
              <a:rPr lang="nl-NL" b="1" dirty="0"/>
              <a:t>Fokkema, M.</a:t>
            </a:r>
            <a:r>
              <a:rPr lang="nl-NL" dirty="0">
                <a:effectLst/>
              </a:rPr>
              <a:t>, Szabo, B., </a:t>
            </a:r>
            <a:r>
              <a:rPr lang="nl-NL" dirty="0" err="1">
                <a:effectLst/>
              </a:rPr>
              <a:t>Koini</a:t>
            </a:r>
            <a:r>
              <a:rPr lang="nl-NL" dirty="0">
                <a:effectLst/>
              </a:rPr>
              <a:t>, M., Schmidt, R., &amp; de Rooij, M. (2022). </a:t>
            </a:r>
            <a:r>
              <a:rPr lang="nl-NL" dirty="0" err="1">
                <a:effectLst/>
              </a:rPr>
              <a:t>Analyzing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hierarchical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multi</a:t>
            </a:r>
            <a:r>
              <a:rPr lang="nl-NL" dirty="0">
                <a:effectLst/>
              </a:rPr>
              <a:t>-view MRI data </a:t>
            </a:r>
            <a:r>
              <a:rPr lang="nl-NL" dirty="0" err="1">
                <a:effectLst/>
              </a:rPr>
              <a:t>with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StaPLR</a:t>
            </a:r>
            <a:r>
              <a:rPr lang="nl-NL" dirty="0">
                <a:effectLst/>
              </a:rPr>
              <a:t>: An </a:t>
            </a:r>
            <a:r>
              <a:rPr lang="nl-NL" dirty="0" err="1">
                <a:effectLst/>
              </a:rPr>
              <a:t>application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to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Alzheimer's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disease</a:t>
            </a:r>
            <a:r>
              <a:rPr lang="nl-NL" dirty="0">
                <a:effectLst/>
              </a:rPr>
              <a:t> </a:t>
            </a:r>
            <a:r>
              <a:rPr lang="nl-NL" dirty="0" err="1">
                <a:effectLst/>
              </a:rPr>
              <a:t>classification</a:t>
            </a:r>
            <a:r>
              <a:rPr lang="nl-NL" dirty="0">
                <a:effectLst/>
              </a:rPr>
              <a:t>.</a:t>
            </a:r>
            <a:r>
              <a:rPr lang="nl-NL" i="1" dirty="0">
                <a:effectLst/>
              </a:rPr>
              <a:t> Frontiers in </a:t>
            </a:r>
            <a:r>
              <a:rPr lang="nl-NL" i="1" dirty="0" err="1">
                <a:effectLst/>
              </a:rPr>
              <a:t>Neuroscience</a:t>
            </a:r>
            <a:r>
              <a:rPr lang="nl-NL" i="1" dirty="0">
                <a:effectLst/>
              </a:rPr>
              <a:t> 16, </a:t>
            </a:r>
            <a:r>
              <a:rPr lang="nl-NL" dirty="0">
                <a:effectLst/>
              </a:rPr>
              <a:t>830630. </a:t>
            </a:r>
            <a:r>
              <a:rPr lang="nl-NL" u="sng" strike="noStrike" dirty="0">
                <a:effectLst/>
                <a:hlinkClick r:id="rId9"/>
              </a:rPr>
              <a:t>https://doi.org/</a:t>
            </a:r>
            <a:r>
              <a:rPr lang="nl-NL" u="sng" strike="noStrike" dirty="0">
                <a:effectLst/>
                <a:hlinkClick r:id="rId10"/>
              </a:rPr>
              <a:t>10.3389/fnins.2022.830630</a:t>
            </a:r>
            <a:endParaRPr lang="nl-NL" u="sng" strike="noStrike" dirty="0">
              <a:effectLst/>
            </a:endParaRPr>
          </a:p>
          <a:p>
            <a:pPr marL="360000" indent="-36000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201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70DEB-DC94-4A3A-980C-0A4D0F13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“Machine Learning”: Challenges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7A1EA-CBA5-4739-A652-5390C1366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Interpretability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Uncertainty quantification &amp; inference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Often traditional methods perform as well as ML and AI</a:t>
            </a:r>
          </a:p>
          <a:p>
            <a:pPr marL="0" indent="0">
              <a:buNone/>
            </a:pPr>
            <a:r>
              <a:rPr lang="nl-NL" sz="2200" dirty="0"/>
              <a:t>e.g., </a:t>
            </a:r>
            <a:r>
              <a:rPr lang="nl-NL" sz="2200" dirty="0" err="1"/>
              <a:t>Christodoulou</a:t>
            </a:r>
            <a:r>
              <a:rPr lang="nl-NL" sz="2200" dirty="0"/>
              <a:t> et al. (2019); </a:t>
            </a:r>
            <a:r>
              <a:rPr lang="nl-NL" sz="2200" dirty="0" err="1"/>
              <a:t>Youyou</a:t>
            </a:r>
            <a:r>
              <a:rPr lang="nl-NL" sz="2200" dirty="0"/>
              <a:t> et al. (2015); </a:t>
            </a:r>
            <a:r>
              <a:rPr lang="nl-NL" sz="2200" dirty="0" err="1"/>
              <a:t>Gravesteijnet</a:t>
            </a:r>
            <a:r>
              <a:rPr lang="nl-NL" sz="2200" dirty="0"/>
              <a:t> al. (2020); Yildiz et al. (2017); </a:t>
            </a:r>
            <a:r>
              <a:rPr lang="nl-NL" sz="2200" dirty="0" err="1"/>
              <a:t>Piroset</a:t>
            </a:r>
            <a:r>
              <a:rPr lang="nl-NL" sz="2200" dirty="0"/>
              <a:t> al. (2019); Fokkema et al. (2022)</a:t>
            </a:r>
            <a:endParaRPr lang="en-US" sz="2200" dirty="0"/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9360E-2A78-4002-80E2-631053445C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31387" r="54062" b="26750"/>
          <a:stretch/>
        </p:blipFill>
        <p:spPr>
          <a:xfrm>
            <a:off x="9163050" y="1860420"/>
            <a:ext cx="2190750" cy="205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65A5A-4636-4B06-9D04-5399BB5E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My research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DF670-B9A7-434C-AA77-40E22255B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Aim: Flexible modeling, near-optimal accuracy, human interpretable</a:t>
            </a:r>
          </a:p>
          <a:p>
            <a:pPr marL="457200" lvl="1" indent="0">
              <a:buNone/>
            </a:pPr>
            <a:r>
              <a:rPr lang="en-US" dirty="0"/>
              <a:t>-  Identify a few relevant predictors (from very many) </a:t>
            </a:r>
          </a:p>
          <a:p>
            <a:pPr lvl="1">
              <a:buFontTx/>
              <a:buChar char="-"/>
            </a:pPr>
            <a:r>
              <a:rPr lang="en-US" dirty="0"/>
              <a:t>Non-linearities represented as simple decision rules</a:t>
            </a:r>
          </a:p>
          <a:p>
            <a:pPr lvl="1">
              <a:buFontTx/>
              <a:buChar char="-"/>
            </a:pPr>
            <a:r>
              <a:rPr lang="en-US" dirty="0"/>
              <a:t>Allow for uncertainty quantification and inference</a:t>
            </a:r>
          </a:p>
        </p:txBody>
      </p:sp>
    </p:spTree>
    <p:extLst>
      <p:ext uri="{BB962C8B-B14F-4D97-AF65-F5344CB8AC3E}">
        <p14:creationId xmlns:p14="http://schemas.microsoft.com/office/powerpoint/2010/main" val="276829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F59C-B188-4874-8A93-99D4B668F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GLMM trees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7C042-A705-482C-AC05-F10EE57A0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Aim: Find subgroups with</a:t>
            </a:r>
          </a:p>
          <a:p>
            <a:pPr marL="457200" lvl="1" indent="0">
              <a:buNone/>
            </a:pPr>
            <a:r>
              <a:rPr lang="en-US" dirty="0"/>
              <a:t>-&gt; differential effects of treatment</a:t>
            </a:r>
          </a:p>
          <a:p>
            <a:pPr marL="457200" lvl="1" indent="0">
              <a:buNone/>
            </a:pPr>
            <a:r>
              <a:rPr lang="en-US" dirty="0"/>
              <a:t>-&gt; different trajectories over time</a:t>
            </a:r>
          </a:p>
          <a:p>
            <a:pPr marL="457200" lvl="1" indent="0">
              <a:buNone/>
            </a:pPr>
            <a:r>
              <a:rPr lang="en-US" dirty="0"/>
              <a:t>-&gt; ... </a:t>
            </a:r>
          </a:p>
          <a:p>
            <a:pPr>
              <a:buFontTx/>
              <a:buChar char="-"/>
            </a:pPr>
            <a:r>
              <a:rPr lang="en-US" dirty="0"/>
              <a:t>Can deal with large numbers of possible predictors</a:t>
            </a:r>
          </a:p>
          <a:p>
            <a:pPr>
              <a:buFontTx/>
              <a:buChar char="-"/>
            </a:pPr>
            <a:r>
              <a:rPr lang="en-US" dirty="0"/>
              <a:t>Implemented in R package </a:t>
            </a:r>
            <a:r>
              <a:rPr lang="en-US" b="1" dirty="0" err="1"/>
              <a:t>glmertree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/>
              <a:t>350 weekly downloads</a:t>
            </a:r>
          </a:p>
          <a:p>
            <a:pPr lvl="1">
              <a:buFontTx/>
              <a:buChar char="-"/>
            </a:pPr>
            <a:r>
              <a:rPr lang="en-US" dirty="0"/>
              <a:t>Fokkema et al. (2018) </a:t>
            </a:r>
            <a:r>
              <a:rPr lang="en-US" i="1" dirty="0">
                <a:effectLst/>
              </a:rPr>
              <a:t>Behavior Research Methods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Fokkema et al. (2021) </a:t>
            </a:r>
            <a:r>
              <a:rPr lang="nl-NL" i="1" dirty="0" err="1">
                <a:effectLst/>
              </a:rPr>
              <a:t>Psychotherapy</a:t>
            </a:r>
            <a:r>
              <a:rPr lang="nl-NL" i="1" dirty="0">
                <a:effectLst/>
              </a:rPr>
              <a:t> Research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pic>
        <p:nvPicPr>
          <p:cNvPr id="4" name="Tijdelijke aanduiding voor inhoud 4" descr="974994452168fcccb7ab.gif">
            <a:extLst>
              <a:ext uri="{FF2B5EF4-FFF2-40B4-BE49-F238E27FC236}">
                <a16:creationId xmlns:a16="http://schemas.microsoft.com/office/drawing/2014/main" id="{C54DC07D-4C3B-41CD-A721-6EDC545A704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54412" y="3551594"/>
            <a:ext cx="1656184" cy="27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86579461-5117-4CC8-BA40-01ECCC15A1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41" t="24569" r="37303" b="31356"/>
          <a:stretch/>
        </p:blipFill>
        <p:spPr bwMode="auto">
          <a:xfrm>
            <a:off x="6368143" y="1937658"/>
            <a:ext cx="5063081" cy="4555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966E2-702F-482F-A17B-38191A46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GLMM trees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8C48-4BA2-4D5B-8A99-FBA686451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 pitchFamily="34" charset="0"/>
              </a:rPr>
              <a:t>IPDMA</a:t>
            </a:r>
            <a:r>
              <a:rPr lang="nl-NL" dirty="0">
                <a:latin typeface="Calibri" pitchFamily="34" charset="0"/>
              </a:rPr>
              <a:t> on </a:t>
            </a:r>
            <a:r>
              <a:rPr lang="nl-NL" dirty="0" err="1">
                <a:latin typeface="Calibri" pitchFamily="34" charset="0"/>
              </a:rPr>
              <a:t>effects</a:t>
            </a:r>
            <a:r>
              <a:rPr lang="nl-NL" dirty="0">
                <a:latin typeface="Calibri" pitchFamily="34" charset="0"/>
              </a:rPr>
              <a:t> of treatment </a:t>
            </a:r>
            <a:r>
              <a:rPr lang="nl-NL" dirty="0" err="1">
                <a:latin typeface="Calibri" pitchFamily="34" charset="0"/>
              </a:rPr>
              <a:t>for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depression</a:t>
            </a:r>
            <a:r>
              <a:rPr lang="nl-NL" dirty="0">
                <a:latin typeface="Calibri" pitchFamily="34" charset="0"/>
              </a:rPr>
              <a:t>:</a:t>
            </a:r>
          </a:p>
          <a:p>
            <a:pPr lvl="1">
              <a:buFontTx/>
              <a:buChar char="-"/>
            </a:pPr>
            <a:r>
              <a:rPr lang="nl-NL" dirty="0" err="1">
                <a:latin typeface="Calibri" pitchFamily="34" charset="0"/>
              </a:rPr>
              <a:t>Cognitive</a:t>
            </a:r>
            <a:r>
              <a:rPr lang="nl-NL" dirty="0">
                <a:latin typeface="Calibri" pitchFamily="34" charset="0"/>
              </a:rPr>
              <a:t> Behavioral </a:t>
            </a:r>
            <a:r>
              <a:rPr lang="nl-NL" dirty="0" err="1">
                <a:latin typeface="Calibri" pitchFamily="34" charset="0"/>
              </a:rPr>
              <a:t>Therapy</a:t>
            </a:r>
            <a:r>
              <a:rPr lang="nl-NL" dirty="0">
                <a:latin typeface="Calibri" pitchFamily="34" charset="0"/>
              </a:rPr>
              <a:t> (CBT)</a:t>
            </a:r>
          </a:p>
          <a:p>
            <a:pPr lvl="1">
              <a:buFontTx/>
              <a:buChar char="-"/>
            </a:pPr>
            <a:r>
              <a:rPr lang="nl-NL" dirty="0" err="1">
                <a:latin typeface="Calibri" pitchFamily="34" charset="0"/>
              </a:rPr>
              <a:t>Pharmacotherapy</a:t>
            </a:r>
            <a:r>
              <a:rPr lang="nl-NL" dirty="0">
                <a:latin typeface="Calibri" pitchFamily="34" charset="0"/>
              </a:rPr>
              <a:t> (PHA)</a:t>
            </a:r>
          </a:p>
          <a:p>
            <a:pPr marL="0" indent="0">
              <a:buNone/>
            </a:pP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r>
              <a:rPr lang="nl-NL" dirty="0">
                <a:latin typeface="Calibri" pitchFamily="34" charset="0"/>
              </a:rPr>
              <a:t>694 </a:t>
            </a:r>
            <a:r>
              <a:rPr lang="nl-NL" dirty="0" err="1">
                <a:latin typeface="Calibri" pitchFamily="34" charset="0"/>
              </a:rPr>
              <a:t>observations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from</a:t>
            </a:r>
            <a:r>
              <a:rPr lang="nl-NL" dirty="0">
                <a:latin typeface="Calibri" pitchFamily="34" charset="0"/>
              </a:rPr>
              <a:t> 7 studies</a:t>
            </a:r>
          </a:p>
          <a:p>
            <a:pPr marL="0" indent="0">
              <a:buNone/>
            </a:pPr>
            <a:r>
              <a:rPr lang="nl-NL" dirty="0" err="1">
                <a:latin typeface="Calibri" pitchFamily="34" charset="0"/>
              </a:rPr>
              <a:t>Outcome</a:t>
            </a:r>
            <a:r>
              <a:rPr lang="nl-NL" dirty="0">
                <a:latin typeface="Calibri" pitchFamily="34" charset="0"/>
              </a:rPr>
              <a:t>: post-treatment HDRS</a:t>
            </a:r>
          </a:p>
          <a:p>
            <a:pPr marL="0" indent="0">
              <a:buNone/>
            </a:pPr>
            <a:r>
              <a:rPr lang="nl-NL" dirty="0" err="1">
                <a:latin typeface="Calibri" pitchFamily="34" charset="0"/>
              </a:rPr>
              <a:t>Possible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predictors</a:t>
            </a:r>
            <a:r>
              <a:rPr lang="nl-NL" dirty="0">
                <a:latin typeface="Calibri" pitchFamily="34" charset="0"/>
              </a:rPr>
              <a:t> (</a:t>
            </a:r>
            <a:r>
              <a:rPr lang="nl-NL" i="1" dirty="0">
                <a:latin typeface="Calibri" pitchFamily="34" charset="0"/>
              </a:rPr>
              <a:t>moderators</a:t>
            </a:r>
            <a:r>
              <a:rPr lang="nl-NL" dirty="0">
                <a:latin typeface="Calibri" pitchFamily="34" charset="0"/>
              </a:rPr>
              <a:t>):</a:t>
            </a:r>
          </a:p>
          <a:p>
            <a:pPr lvl="1">
              <a:buFontTx/>
              <a:buChar char="-"/>
            </a:pPr>
            <a:r>
              <a:rPr lang="nl-NL" dirty="0">
                <a:latin typeface="Calibri" pitchFamily="34" charset="0"/>
              </a:rPr>
              <a:t>Age</a:t>
            </a:r>
          </a:p>
          <a:p>
            <a:pPr lvl="1">
              <a:buFontTx/>
              <a:buChar char="-"/>
            </a:pPr>
            <a:r>
              <a:rPr lang="nl-NL" dirty="0">
                <a:latin typeface="Calibri" pitchFamily="34" charset="0"/>
              </a:rPr>
              <a:t>Gender</a:t>
            </a:r>
          </a:p>
          <a:p>
            <a:pPr lvl="1">
              <a:buFontTx/>
              <a:buChar char="-"/>
            </a:pPr>
            <a:r>
              <a:rPr lang="nl-NL" dirty="0">
                <a:latin typeface="Calibri" pitchFamily="34" charset="0"/>
              </a:rPr>
              <a:t>Level of </a:t>
            </a:r>
            <a:r>
              <a:rPr lang="nl-NL" dirty="0" err="1">
                <a:latin typeface="Calibri" pitchFamily="34" charset="0"/>
              </a:rPr>
              <a:t>education</a:t>
            </a:r>
            <a:endParaRPr lang="nl-NL" dirty="0">
              <a:latin typeface="Calibri" pitchFamily="34" charset="0"/>
            </a:endParaRPr>
          </a:p>
          <a:p>
            <a:pPr lvl="1">
              <a:buFontTx/>
              <a:buChar char="-"/>
            </a:pPr>
            <a:r>
              <a:rPr lang="nl-NL" dirty="0">
                <a:latin typeface="Calibri" pitchFamily="34" charset="0"/>
              </a:rPr>
              <a:t>Pretreatment HDRS</a:t>
            </a:r>
          </a:p>
          <a:p>
            <a:pPr lvl="1">
              <a:buFontTx/>
              <a:buChar char="-"/>
            </a:pPr>
            <a:r>
              <a:rPr lang="nl-NL" dirty="0" err="1">
                <a:latin typeface="Calibri" pitchFamily="34" charset="0"/>
              </a:rPr>
              <a:t>Comorbid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err="1">
                <a:latin typeface="Calibri" pitchFamily="34" charset="0"/>
              </a:rPr>
              <a:t>anxiety</a:t>
            </a:r>
            <a:r>
              <a:rPr lang="nl-NL" dirty="0">
                <a:latin typeface="Calibri" pitchFamily="34" charset="0"/>
              </a:rPr>
              <a:t> disorder</a:t>
            </a:r>
          </a:p>
          <a:p>
            <a:pPr lvl="1">
              <a:buFontTx/>
              <a:buChar char="-"/>
            </a:pPr>
            <a:r>
              <a:rPr lang="en-US" dirty="0">
                <a:latin typeface="Calibri" pitchFamily="34" charset="0"/>
              </a:rPr>
              <a:t>…</a:t>
            </a: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77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5FB7FB-2DEF-411C-B2C2-19A65C48F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4" t="32223" r="43660" b="16984"/>
          <a:stretch/>
        </p:blipFill>
        <p:spPr>
          <a:xfrm>
            <a:off x="5269917" y="2590800"/>
            <a:ext cx="6704369" cy="4102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A966E2-702F-482F-A17B-38191A46C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GLMM trees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08C48-4BA2-4D5B-8A99-FBA686451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Alcohol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trajectories</a:t>
            </a:r>
            <a:r>
              <a:rPr lang="nl-NL" dirty="0"/>
              <a:t>: 82 </a:t>
            </a:r>
            <a:r>
              <a:rPr lang="nl-NL" dirty="0" err="1"/>
              <a:t>adolescents</a:t>
            </a:r>
            <a:r>
              <a:rPr lang="nl-NL" dirty="0"/>
              <a:t> at a</a:t>
            </a:r>
            <a:r>
              <a:rPr lang="en-US" dirty="0" err="1"/>
              <a:t>ge</a:t>
            </a:r>
            <a:r>
              <a:rPr lang="en-US" dirty="0"/>
              <a:t> 14, 15, or 16</a:t>
            </a:r>
          </a:p>
          <a:p>
            <a:pPr marL="0" indent="0">
              <a:buNone/>
            </a:pP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predictors</a:t>
            </a:r>
            <a:r>
              <a:rPr lang="nl-NL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Coa</a:t>
            </a:r>
            <a:r>
              <a:rPr lang="en-US" dirty="0"/>
              <a:t>: alcoholic parent (1) or not (0)</a:t>
            </a:r>
          </a:p>
          <a:p>
            <a:pPr>
              <a:buFontTx/>
              <a:buChar char="-"/>
            </a:pPr>
            <a:r>
              <a:rPr lang="en-US" dirty="0"/>
              <a:t>Male (1) or female (0)</a:t>
            </a:r>
          </a:p>
          <a:p>
            <a:pPr>
              <a:buFontTx/>
              <a:buChar char="-"/>
            </a:pPr>
            <a:r>
              <a:rPr lang="en-US" dirty="0"/>
              <a:t>Peer alcohol use at age 14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5058D1-6266-4C2C-AD91-08B2C74F455D}"/>
              </a:ext>
            </a:extLst>
          </p:cNvPr>
          <p:cNvSpPr/>
          <p:nvPr/>
        </p:nvSpPr>
        <p:spPr>
          <a:xfrm>
            <a:off x="10101943" y="2721429"/>
            <a:ext cx="2090057" cy="8273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44592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5FE8-3AC3-4544-B906-6383D0C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903C-F0EB-408D-BBDD-EED8525B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Aim: Extract simple set of rules from black-box random forests while retaining accuracy </a:t>
            </a:r>
          </a:p>
          <a:p>
            <a:pPr marL="0" indent="0">
              <a:buNone/>
            </a:pPr>
            <a:r>
              <a:rPr lang="en-US" dirty="0"/>
              <a:t>Implemented in R package </a:t>
            </a:r>
            <a:r>
              <a:rPr lang="en-US" b="1" dirty="0"/>
              <a:t>pre</a:t>
            </a:r>
            <a:r>
              <a:rPr lang="en-US" dirty="0"/>
              <a:t> </a:t>
            </a:r>
          </a:p>
          <a:p>
            <a:pPr lvl="1">
              <a:buFontTx/>
              <a:buChar char="-"/>
            </a:pPr>
            <a:r>
              <a:rPr lang="en-US" dirty="0"/>
              <a:t>350 weekly downloads</a:t>
            </a:r>
          </a:p>
          <a:p>
            <a:pPr lvl="1">
              <a:buFontTx/>
              <a:buChar char="-"/>
            </a:pPr>
            <a:r>
              <a:rPr lang="en-US" dirty="0"/>
              <a:t>Fokkema (2020) </a:t>
            </a:r>
            <a:r>
              <a:rPr lang="en-US" i="1" dirty="0"/>
              <a:t>Journal of Statistical Software</a:t>
            </a:r>
          </a:p>
          <a:p>
            <a:pPr lvl="1">
              <a:buFontTx/>
              <a:buChar char="-"/>
            </a:pPr>
            <a:r>
              <a:rPr lang="en-US" dirty="0"/>
              <a:t>Fokkema &amp; Strobl </a:t>
            </a:r>
            <a:r>
              <a:rPr lang="en-US" i="1" dirty="0"/>
              <a:t>(2020) Psychological Methods</a:t>
            </a:r>
            <a:endParaRPr lang="en-US" dirty="0"/>
          </a:p>
          <a:p>
            <a:pPr>
              <a:buFontTx/>
              <a:buChar char="-"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249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5FE8-3AC3-4544-B906-6383D0C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Prediction Rule Ensembles</a:t>
            </a:r>
            <a:endParaRPr lang="nl-NL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4903C-F0EB-408D-BBDD-EED8525B4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/>
              <a:t>682 patients with depression, which have chronic trajectory?</a:t>
            </a:r>
          </a:p>
          <a:p>
            <a:pPr>
              <a:buFontTx/>
              <a:buChar char="-"/>
            </a:pPr>
            <a:r>
              <a:rPr lang="en-US" dirty="0"/>
              <a:t>20 possible predictors</a:t>
            </a:r>
            <a:endParaRPr lang="nl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2492EE-D3DB-4FD5-9BBC-4583D6BF8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14" t="45682" r="52143" b="22796"/>
          <a:stretch/>
        </p:blipFill>
        <p:spPr>
          <a:xfrm>
            <a:off x="6008915" y="2959154"/>
            <a:ext cx="4735286" cy="3093303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83E53D-2040-410E-88A8-CB5581383338}"/>
              </a:ext>
            </a:extLst>
          </p:cNvPr>
          <p:cNvGraphicFramePr>
            <a:graphicFrameLocks noGrp="1"/>
          </p:cNvGraphicFramePr>
          <p:nvPr/>
        </p:nvGraphicFramePr>
        <p:xfrm>
          <a:off x="958396" y="3203333"/>
          <a:ext cx="4168775" cy="29667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2679671630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19311083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NL" dirty="0" err="1"/>
                        <a:t>Rule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Coefficient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4049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(</a:t>
                      </a:r>
                      <a:r>
                        <a:rPr lang="nl-NL" dirty="0" err="1"/>
                        <a:t>Intercept</a:t>
                      </a:r>
                      <a:r>
                        <a:rPr lang="nl-NL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-0.218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42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NL" dirty="0"/>
                        <a:t>IDS &gt; 10 &amp; </a:t>
                      </a:r>
                      <a:r>
                        <a:rPr lang="nl-NL" dirty="0" err="1"/>
                        <a:t>LCImax</a:t>
                      </a:r>
                      <a:r>
                        <a:rPr lang="nl-NL" dirty="0"/>
                        <a:t> &gt; 0.263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0.246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94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IDS &gt; 13 &amp; </a:t>
                      </a:r>
                      <a:r>
                        <a:rPr lang="nl-NL" dirty="0" err="1"/>
                        <a:t>LCImax</a:t>
                      </a:r>
                      <a:r>
                        <a:rPr lang="nl-NL" dirty="0"/>
                        <a:t> &gt; 0.362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0.152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21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IDS &gt; 10 &amp; </a:t>
                      </a:r>
                      <a:r>
                        <a:rPr lang="nl-NL" dirty="0" err="1"/>
                        <a:t>LCImax</a:t>
                      </a:r>
                      <a:r>
                        <a:rPr lang="nl-NL" dirty="0"/>
                        <a:t> &gt; 0.328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0.140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668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IDS ≤ 16 &amp; </a:t>
                      </a:r>
                      <a:r>
                        <a:rPr lang="nl-NL" dirty="0" err="1"/>
                        <a:t>Age_onset</a:t>
                      </a:r>
                      <a:r>
                        <a:rPr lang="nl-NL" dirty="0"/>
                        <a:t> &gt;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-0.083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95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 err="1"/>
                        <a:t>LCImax</a:t>
                      </a:r>
                      <a:r>
                        <a:rPr lang="nl-NL" dirty="0"/>
                        <a:t> &gt; 0.260 &amp; IDS &gt;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0.016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66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dirty="0"/>
                        <a:t>IDS ≤ 16 &amp; </a:t>
                      </a:r>
                      <a:r>
                        <a:rPr lang="nl-NL" dirty="0" err="1"/>
                        <a:t>G_Anx_D</a:t>
                      </a:r>
                      <a:r>
                        <a:rPr lang="nl-NL" dirty="0"/>
                        <a:t>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-0.005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099156"/>
                  </a:ext>
                </a:extLst>
              </a:tr>
            </a:tbl>
          </a:graphicData>
        </a:graphic>
      </p:graphicFrame>
      <p:graphicFrame>
        <p:nvGraphicFramePr>
          <p:cNvPr id="6" name="Table 13">
            <a:extLst>
              <a:ext uri="{FF2B5EF4-FFF2-40B4-BE49-F238E27FC236}">
                <a16:creationId xmlns:a16="http://schemas.microsoft.com/office/drawing/2014/main" id="{C754F324-5589-4AC5-A6AD-C42E4F5EA058}"/>
              </a:ext>
            </a:extLst>
          </p:cNvPr>
          <p:cNvGraphicFramePr>
            <a:graphicFrameLocks noGrp="1"/>
          </p:cNvGraphicFramePr>
          <p:nvPr/>
        </p:nvGraphicFramePr>
        <p:xfrm>
          <a:off x="7049180" y="5951686"/>
          <a:ext cx="3557587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3849">
                  <a:extLst>
                    <a:ext uri="{9D8B030D-6E8A-4147-A177-3AD203B41FA5}">
                      <a16:colId xmlns:a16="http://schemas.microsoft.com/office/drawing/2014/main" val="3077423265"/>
                    </a:ext>
                  </a:extLst>
                </a:gridCol>
                <a:gridCol w="750921">
                  <a:extLst>
                    <a:ext uri="{9D8B030D-6E8A-4147-A177-3AD203B41FA5}">
                      <a16:colId xmlns:a16="http://schemas.microsoft.com/office/drawing/2014/main" val="777519280"/>
                    </a:ext>
                  </a:extLst>
                </a:gridCol>
                <a:gridCol w="1114425">
                  <a:extLst>
                    <a:ext uri="{9D8B030D-6E8A-4147-A177-3AD203B41FA5}">
                      <a16:colId xmlns:a16="http://schemas.microsoft.com/office/drawing/2014/main" val="333398858"/>
                    </a:ext>
                  </a:extLst>
                </a:gridCol>
                <a:gridCol w="748392">
                  <a:extLst>
                    <a:ext uri="{9D8B030D-6E8A-4147-A177-3AD203B41FA5}">
                      <a16:colId xmlns:a16="http://schemas.microsoft.com/office/drawing/2014/main" val="38681115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Random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Forest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PRE</a:t>
                      </a:r>
                    </a:p>
                    <a:p>
                      <a:pPr algn="ctr"/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Lasso</a:t>
                      </a:r>
                    </a:p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regression </a:t>
                      </a:r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</a:rPr>
                        <a:t>Tree</a:t>
                      </a:r>
                      <a:endParaRPr lang="nl-NL" sz="16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988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90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1192</Words>
  <Application>Microsoft Office PowerPoint</Application>
  <PresentationFormat>Widescreen</PresentationFormat>
  <Paragraphs>166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Research</vt:lpstr>
      <vt:lpstr>“Machine Learning”: Benefits</vt:lpstr>
      <vt:lpstr>“Machine Learning”: Challenges</vt:lpstr>
      <vt:lpstr>My research</vt:lpstr>
      <vt:lpstr>GLMM trees</vt:lpstr>
      <vt:lpstr>GLMM trees</vt:lpstr>
      <vt:lpstr>GLMM trees</vt:lpstr>
      <vt:lpstr>Prediction Rule Ensembles</vt:lpstr>
      <vt:lpstr>Prediction Rule Ensembles</vt:lpstr>
      <vt:lpstr>Multi-view Data</vt:lpstr>
      <vt:lpstr>Next 3 years</vt:lpstr>
      <vt:lpstr>Prediction Rule Ensembles</vt:lpstr>
      <vt:lpstr>Prediction Rule Ensembles</vt:lpstr>
      <vt:lpstr>Prediction Rule Ensembles</vt:lpstr>
      <vt:lpstr>Prediction Rule Ensembles</vt:lpstr>
      <vt:lpstr>PowerPoint Presentation</vt:lpstr>
      <vt:lpstr>PowerPoint Presentation</vt:lpstr>
      <vt:lpstr>PowerPoint Presentation</vt:lpstr>
      <vt:lpstr>Multi-view Data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</dc:title>
  <dc:creator>Fokkema, M. (Marjolein)</dc:creator>
  <cp:lastModifiedBy>Fokkema, M. (Marjolein)</cp:lastModifiedBy>
  <cp:revision>36</cp:revision>
  <dcterms:created xsi:type="dcterms:W3CDTF">2023-05-29T22:05:14Z</dcterms:created>
  <dcterms:modified xsi:type="dcterms:W3CDTF">2023-05-30T11:08:51Z</dcterms:modified>
</cp:coreProperties>
</file>